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362" r:id="rId6"/>
    <p:sldId id="363" r:id="rId7"/>
    <p:sldId id="372" r:id="rId8"/>
    <p:sldId id="366" r:id="rId9"/>
    <p:sldId id="386" r:id="rId10"/>
    <p:sldId id="367" r:id="rId11"/>
    <p:sldId id="373" r:id="rId12"/>
    <p:sldId id="374" r:id="rId13"/>
    <p:sldId id="368" r:id="rId14"/>
    <p:sldId id="375" r:id="rId15"/>
    <p:sldId id="383" r:id="rId16"/>
    <p:sldId id="378" r:id="rId17"/>
    <p:sldId id="382" r:id="rId18"/>
    <p:sldId id="387" r:id="rId19"/>
    <p:sldId id="384" r:id="rId20"/>
    <p:sldId id="385" r:id="rId21"/>
    <p:sldId id="388" r:id="rId22"/>
    <p:sldId id="389" r:id="rId23"/>
    <p:sldId id="371" r:id="rId24"/>
    <p:sldId id="381"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253" userDrawn="1">
          <p15:clr>
            <a:srgbClr val="A4A3A4"/>
          </p15:clr>
        </p15:guide>
        <p15:guide id="3" orient="horz" pos="3974" userDrawn="1">
          <p15:clr>
            <a:srgbClr val="A4A3A4"/>
          </p15:clr>
        </p15:guide>
        <p15:guide id="4" pos="332" userDrawn="1">
          <p15:clr>
            <a:srgbClr val="A4A3A4"/>
          </p15:clr>
        </p15:guide>
        <p15:guide id="5" pos="73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E2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4" autoAdjust="0"/>
    <p:restoredTop sz="65410" autoAdjust="0"/>
  </p:normalViewPr>
  <p:slideViewPr>
    <p:cSldViewPr showGuides="1">
      <p:cViewPr varScale="1">
        <p:scale>
          <a:sx n="104" d="100"/>
          <a:sy n="104" d="100"/>
        </p:scale>
        <p:origin x="4632" y="114"/>
      </p:cViewPr>
      <p:guideLst>
        <p:guide orient="horz" pos="2160"/>
        <p:guide orient="horz" pos="1253"/>
        <p:guide orient="horz" pos="3974"/>
        <p:guide pos="332"/>
        <p:guide pos="734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85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4B821-B968-4E43-8B36-A4F1C6486253}" type="datetimeFigureOut">
              <a:rPr lang="de-DE" smtClean="0"/>
              <a:t>27.03.2024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F8D1D-8336-4B08-9381-056686C8B284}" type="slidenum">
              <a:rPr lang="de-DE" smtClean="0"/>
              <a:t>‹#›</a:t>
            </a:fld>
            <a:endParaRPr lang="de-DE"/>
          </a:p>
        </p:txBody>
      </p:sp>
    </p:spTree>
    <p:extLst>
      <p:ext uri="{BB962C8B-B14F-4D97-AF65-F5344CB8AC3E}">
        <p14:creationId xmlns:p14="http://schemas.microsoft.com/office/powerpoint/2010/main" val="2898393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Luca</a:t>
            </a:r>
            <a:endParaRPr lang="de-DE" dirty="0"/>
          </a:p>
        </p:txBody>
      </p:sp>
      <p:sp>
        <p:nvSpPr>
          <p:cNvPr id="4" name="Foliennummernplatzhalter 3"/>
          <p:cNvSpPr>
            <a:spLocks noGrp="1"/>
          </p:cNvSpPr>
          <p:nvPr>
            <p:ph type="sldNum" sz="quarter" idx="10"/>
          </p:nvPr>
        </p:nvSpPr>
        <p:spPr/>
        <p:txBody>
          <a:bodyPr/>
          <a:lstStyle/>
          <a:p>
            <a:fld id="{B44F8D1D-8336-4B08-9381-056686C8B284}" type="slidenum">
              <a:rPr lang="de-DE" smtClean="0"/>
              <a:t>1</a:t>
            </a:fld>
            <a:endParaRPr lang="de-DE"/>
          </a:p>
        </p:txBody>
      </p:sp>
    </p:spTree>
    <p:extLst>
      <p:ext uri="{BB962C8B-B14F-4D97-AF65-F5344CB8AC3E}">
        <p14:creationId xmlns:p14="http://schemas.microsoft.com/office/powerpoint/2010/main" val="1004250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Linus</a:t>
            </a:r>
          </a:p>
          <a:p>
            <a:endParaRPr lang="de-DE"/>
          </a:p>
          <a:p>
            <a:r>
              <a:rPr lang="de-DE"/>
              <a:t>Für unsere Implementierung haben wir den Partikelfilter gewählt. Denn dieser kann für nicht-lineare Systeme genutzt werden, und die Unsicherheiten sind nicht auf die Gaußsche Verteilung beschränkt. Es ist auch Skalierbar, man kann die Partikelberechnungn auch Parallel durchführen. Und außerdem ist es All IN All unserer Meinung ein sehr cooles Konzept, welches wir implementeiren wollten, besonders wenn man sich Repräsentationen aus dem Internet anschaut, in dem ganz viele Partikel zunächst existierten und dann nach jedem Schritt eine dichtere Partikelwolke erzeugt wird, welche recht genau ist. </a:t>
            </a:r>
          </a:p>
          <a:p>
            <a:endParaRPr lang="de-DE"/>
          </a:p>
          <a:p>
            <a:r>
              <a:rPr lang="de-DE"/>
              <a:t>Es gibt auch nachteile. Wie dem Mangel an Vielfalt, oder dass es viel Rechenleistung benötigt, denn ein guter Partikelfilter benötigt eben viele Partikel. Aber nichtsdestotrotz haben wir uns für den partikelfilter entschieden, aufgrund dessen, dass wir das Prinzip sehr cool fanden, in das unbedingt implementieren wollten. </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10</a:t>
            </a:fld>
            <a:endParaRPr lang="de-DE"/>
          </a:p>
        </p:txBody>
      </p:sp>
    </p:spTree>
    <p:extLst>
      <p:ext uri="{BB962C8B-B14F-4D97-AF65-F5344CB8AC3E}">
        <p14:creationId xmlns:p14="http://schemas.microsoft.com/office/powerpoint/2010/main" val="3875060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Linus</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11</a:t>
            </a:fld>
            <a:endParaRPr lang="de-DE"/>
          </a:p>
        </p:txBody>
      </p:sp>
    </p:spTree>
    <p:extLst>
      <p:ext uri="{BB962C8B-B14F-4D97-AF65-F5344CB8AC3E}">
        <p14:creationId xmlns:p14="http://schemas.microsoft.com/office/powerpoint/2010/main" val="2357866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Robin</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12</a:t>
            </a:fld>
            <a:endParaRPr lang="de-DE"/>
          </a:p>
        </p:txBody>
      </p:sp>
    </p:spTree>
    <p:extLst>
      <p:ext uri="{BB962C8B-B14F-4D97-AF65-F5344CB8AC3E}">
        <p14:creationId xmlns:p14="http://schemas.microsoft.com/office/powerpoint/2010/main" val="41513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Can</a:t>
            </a:r>
          </a:p>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13</a:t>
            </a:fld>
            <a:endParaRPr lang="de-DE"/>
          </a:p>
        </p:txBody>
      </p:sp>
    </p:spTree>
    <p:extLst>
      <p:ext uri="{BB962C8B-B14F-4D97-AF65-F5344CB8AC3E}">
        <p14:creationId xmlns:p14="http://schemas.microsoft.com/office/powerpoint/2010/main" val="1400332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Can</a:t>
            </a:r>
          </a:p>
          <a:p>
            <a:endParaRPr lang="de-DE"/>
          </a:p>
          <a:p>
            <a:r>
              <a:rPr lang="de-DE"/>
              <a:t>Gewichte normalisieren wegen Verteilung</a:t>
            </a:r>
          </a:p>
          <a:p>
            <a:endParaRPr lang="de-DE"/>
          </a:p>
          <a:p>
            <a:r>
              <a:rPr lang="de-DE"/>
              <a:t>Partikelgewicht berechnung</a:t>
            </a:r>
          </a:p>
          <a:p>
            <a:r>
              <a:rPr lang="de-DE"/>
              <a:t>-&gt; </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14</a:t>
            </a:fld>
            <a:endParaRPr lang="de-DE"/>
          </a:p>
        </p:txBody>
      </p:sp>
    </p:spTree>
    <p:extLst>
      <p:ext uri="{BB962C8B-B14F-4D97-AF65-F5344CB8AC3E}">
        <p14:creationId xmlns:p14="http://schemas.microsoft.com/office/powerpoint/2010/main" val="121781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Linus</a:t>
            </a:r>
          </a:p>
          <a:p>
            <a:endParaRPr lang="de-DE"/>
          </a:p>
          <a:p>
            <a:pPr marL="171450" indent="-171450">
              <a:buFontTx/>
              <a:buChar char="-"/>
            </a:pPr>
            <a:r>
              <a:rPr lang="de-DE"/>
              <a:t>Zuerst Matrix mit numpy array. Nachteile viele leere Felder</a:t>
            </a:r>
          </a:p>
          <a:p>
            <a:pPr marL="171450" indent="-171450">
              <a:buFontTx/>
              <a:buChar char="-"/>
            </a:pPr>
            <a:r>
              <a:rPr lang="de-DE"/>
              <a:t>Einsatz von QuadTrees</a:t>
            </a:r>
          </a:p>
          <a:p>
            <a:pPr marL="628650" lvl="1" indent="-171450">
              <a:buFontTx/>
              <a:buChar char="-"/>
            </a:pPr>
            <a:r>
              <a:rPr lang="de-DE"/>
              <a:t>Wenn eine Node mehr als einen Wert enthält wird diese in vier Nodes unterteilt</a:t>
            </a:r>
          </a:p>
          <a:p>
            <a:pPr marL="628650" lvl="1" indent="-171450">
              <a:buFontTx/>
              <a:buChar char="-"/>
            </a:pPr>
            <a:r>
              <a:rPr lang="de-DE"/>
              <a:t>Erweitern sehr einfach möglich</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t>Dynamische Auflösung =&gt; weniger leere Felder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Auflösung ist auf 8 cm Begrenzt</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15</a:t>
            </a:fld>
            <a:endParaRPr lang="de-DE"/>
          </a:p>
        </p:txBody>
      </p:sp>
    </p:spTree>
    <p:extLst>
      <p:ext uri="{BB962C8B-B14F-4D97-AF65-F5344CB8AC3E}">
        <p14:creationId xmlns:p14="http://schemas.microsoft.com/office/powerpoint/2010/main" val="2733002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Robin</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16</a:t>
            </a:fld>
            <a:endParaRPr lang="de-DE"/>
          </a:p>
        </p:txBody>
      </p:sp>
    </p:spTree>
    <p:extLst>
      <p:ext uri="{BB962C8B-B14F-4D97-AF65-F5344CB8AC3E}">
        <p14:creationId xmlns:p14="http://schemas.microsoft.com/office/powerpoint/2010/main" val="1145130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Marvin</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18</a:t>
            </a:fld>
            <a:endParaRPr lang="de-DE"/>
          </a:p>
        </p:txBody>
      </p:sp>
    </p:spTree>
    <p:extLst>
      <p:ext uri="{BB962C8B-B14F-4D97-AF65-F5344CB8AC3E}">
        <p14:creationId xmlns:p14="http://schemas.microsoft.com/office/powerpoint/2010/main" val="3762953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Marvin</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19</a:t>
            </a:fld>
            <a:endParaRPr lang="de-DE"/>
          </a:p>
        </p:txBody>
      </p:sp>
    </p:spTree>
    <p:extLst>
      <p:ext uri="{BB962C8B-B14F-4D97-AF65-F5344CB8AC3E}">
        <p14:creationId xmlns:p14="http://schemas.microsoft.com/office/powerpoint/2010/main" val="74688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Marvin</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20</a:t>
            </a:fld>
            <a:endParaRPr lang="de-DE"/>
          </a:p>
        </p:txBody>
      </p:sp>
    </p:spTree>
    <p:extLst>
      <p:ext uri="{BB962C8B-B14F-4D97-AF65-F5344CB8AC3E}">
        <p14:creationId xmlns:p14="http://schemas.microsoft.com/office/powerpoint/2010/main" val="231020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Luca</a:t>
            </a:r>
          </a:p>
          <a:p>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2</a:t>
            </a:fld>
            <a:endParaRPr lang="de-DE"/>
          </a:p>
        </p:txBody>
      </p:sp>
    </p:spTree>
    <p:extLst>
      <p:ext uri="{BB962C8B-B14F-4D97-AF65-F5344CB8AC3E}">
        <p14:creationId xmlns:p14="http://schemas.microsoft.com/office/powerpoint/2010/main" val="607368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Can</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21</a:t>
            </a:fld>
            <a:endParaRPr lang="de-DE"/>
          </a:p>
        </p:txBody>
      </p:sp>
    </p:spTree>
    <p:extLst>
      <p:ext uri="{BB962C8B-B14F-4D97-AF65-F5344CB8AC3E}">
        <p14:creationId xmlns:p14="http://schemas.microsoft.com/office/powerpoint/2010/main" val="153455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Luca</a:t>
            </a:r>
          </a:p>
          <a:p>
            <a:pPr marL="171450" indent="-171450">
              <a:buFontTx/>
              <a:buChar char="-"/>
            </a:pPr>
            <a:r>
              <a:rPr lang="de-DE"/>
              <a:t>Eine Technik, in der es einem Roboter ermöglicht wird, sich durch eine unbekannte Umgebung zu navigieren, von dieser Umgebung eine Karte zu erstellen und sich in dieser Umgebung zu lokalisieren</a:t>
            </a:r>
          </a:p>
          <a:p>
            <a:pPr marL="171450" indent="-171450">
              <a:buFontTx/>
              <a:buChar char="-"/>
            </a:pPr>
            <a:r>
              <a:rPr lang="de-DE"/>
              <a:t>SLAM hat auch verschiedene Anwendungsfälle, wie zum Beispiel autonomes Fahren. Ein Auto welches selbstständig durch die Straßen navigiert, nutzt SLAM-Techniken, um die nächsten Aktionen zu planen.</a:t>
            </a:r>
          </a:p>
          <a:p>
            <a:pPr marL="171450" indent="-171450">
              <a:buFontTx/>
              <a:buChar char="-"/>
            </a:pPr>
            <a:r>
              <a:rPr lang="de-DE"/>
              <a:t>In der Logistik wird SLAM auch genutzt. Dort werden teilweise mobile Roboter verwendet, die die Warenverteilung und Lagerverwaltung durchführen, und die Navigation durch die Umgebung wird mit SLAM erzeugt</a:t>
            </a:r>
          </a:p>
          <a:p>
            <a:pPr marL="171450" indent="-171450">
              <a:buFontTx/>
              <a:buChar char="-"/>
            </a:pPr>
            <a:r>
              <a:rPr lang="de-DE"/>
              <a:t>SLAM wird auch in der Unterwasserforschung genutzt. Dort werden autonome Unterwasserfahrzeuge verwendet um die Position zu</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3</a:t>
            </a:fld>
            <a:endParaRPr lang="de-DE"/>
          </a:p>
        </p:txBody>
      </p:sp>
    </p:spTree>
    <p:extLst>
      <p:ext uri="{BB962C8B-B14F-4D97-AF65-F5344CB8AC3E}">
        <p14:creationId xmlns:p14="http://schemas.microsoft.com/office/powerpoint/2010/main" val="696440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a:t>Luca</a:t>
            </a:r>
          </a:p>
          <a:p>
            <a:pPr marL="171450" indent="-171450">
              <a:buFontTx/>
              <a:buChar char="-"/>
            </a:pPr>
            <a:endParaRPr lang="de-DE"/>
          </a:p>
          <a:p>
            <a:pPr marL="171450" indent="-171450">
              <a:buFontTx/>
              <a:buChar char="-"/>
            </a:pPr>
            <a:r>
              <a:rPr lang="de-DE"/>
              <a:t>SLAM ist eine sehr wichtige Technik die genutzt wird, und ist auch sehr Herausfordernd zu entwickeln</a:t>
            </a:r>
          </a:p>
          <a:p>
            <a:pPr marL="171450" indent="-171450">
              <a:buFontTx/>
              <a:buChar char="-"/>
            </a:pPr>
            <a:r>
              <a:rPr lang="de-DE"/>
              <a:t>Zunächst haben die Sensoren die genutzt werden um die Umgebung zu scannen, oft Messfehler oder Rauschen, weshalb Ungenauigkeiten entstehen. Und man kann sich vorstellen, dass es recht Herausfordernd ist, die eigene Position zu bestimmen und eine Karte der Umgebung zu machen, wenn die Daten falsch sind. Das Rauschen in Betracht zu ziehen bei den Berechnungen ist deswegen sehr entscheidend. </a:t>
            </a:r>
          </a:p>
          <a:p>
            <a:pPr marL="171450" indent="-171450">
              <a:buFontTx/>
              <a:buChar char="-"/>
            </a:pPr>
            <a:r>
              <a:rPr lang="de-DE"/>
              <a:t>Eine weitere Herausforderung hängt mit Datenunsicherheit ab, undzwar in der Bewegung selbst. Hier kommt der Begriff Odometrie ins Spiel, in dem mit den vorherigen Daten (also Koordinaten, Ausrichtung) ein neuer Zustand geschätzt wird, basierend auf Wheel-Encoder. Also man berechnet, wie weit ist das Fahrzeug gerade gefahren mit dem Umfang der Räder und der Geschwindigkeit. Dies ist jedoch nicht immer sehr genau, weil die Räder mal ausrutschen können, oder es eine unebene Umgebung ist, weshalb hier ebenfalls Ungenauigkeiten vorkommen, die beachtet werden müssen</a:t>
            </a:r>
          </a:p>
          <a:p>
            <a:pPr marL="171450" indent="-171450">
              <a:buFontTx/>
              <a:buChar char="-"/>
            </a:pPr>
            <a:r>
              <a:rPr lang="de-DE"/>
              <a:t>Die nächste Herausforderung die da ist, ist die Echtzeitverarbeitung. So gut wie alle Anwendungen von SLAM erfordern Echtzeitanforderungen. Diese Algorithmen müssen in kürzester Zeit ausgeführt werden, sodass man zum Beispiel Hindernissen ausweichen kann. Wäre sehr von Nachteil wenn ein autonomes Fahrzeug einen passanten scannt, aber erst nach dem Überfahren errechnet dass es hätte bremsen müssen.</a:t>
            </a:r>
          </a:p>
          <a:p>
            <a:pPr marL="171450" indent="-171450">
              <a:buFontTx/>
              <a:buChar char="-"/>
            </a:pPr>
            <a:r>
              <a:rPr lang="de-DE"/>
              <a:t>Eine weitere sache ist Loop-Closure Detection, welches recht Herausfordernd sein kann. Undzwar aufgrund all dieser vorherigen Herausforderungen, hat man am Ende eine ungenaue Map. Da kann es sein, dass ich im Kreis gefahren bin, aber die Software denkt, ich bin im Oval gefahren, weshalb die gleiche Position in der Realwelt, nicht als gleiche Position in der Software erkannt wird. Man muss diese Loops finden und schließen, aber dies kann recht schwer sein, je nach Umgebung und Sensordaten.</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4</a:t>
            </a:fld>
            <a:endParaRPr lang="de-DE"/>
          </a:p>
        </p:txBody>
      </p:sp>
    </p:spTree>
    <p:extLst>
      <p:ext uri="{BB962C8B-B14F-4D97-AF65-F5344CB8AC3E}">
        <p14:creationId xmlns:p14="http://schemas.microsoft.com/office/powerpoint/2010/main" val="1163084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Can</a:t>
            </a:r>
          </a:p>
          <a:p>
            <a:endParaRPr lang="de-DE"/>
          </a:p>
          <a:p>
            <a:r>
              <a:rPr lang="de-DE"/>
              <a:t>Nun kommen wir zur rekursiven Zustandsschätzung, welche sehr wichtig ist für SLAM. Rekursive Zustandsschätzung ist das schätzen des aktuellen Zustands, mithifle von Sensordaten, Kontrollinputs und dem vorherigen Zustand. Man erweitert also den letzt bestimmten Zustand, sodass er dem aktuellen Zustand entspricht. </a:t>
            </a:r>
          </a:p>
          <a:p>
            <a:r>
              <a:rPr lang="de-DE"/>
              <a:t>Für die rekursive Zustandsschätzung wird in den meisten Fällen ein Bayes Filter genutzt. Es besteht aus zwei Hauptteilen, undzwar der Prediction und der Correction. Die Prediction predicted den aktuellen Zustand basierend auf Kontrollinputs und Motion modells. Danach wird in der Correction mithilfe von Sensordaten die Vorhersage basierend auf den Sensordaten aktualisiert, um eine genauere Schätzung zu finden. Der Bayes Filter ist jedoch keine Umsetzung von diesen Schritten sondern eher ein mathematisches Blueprint. Die Umsetzung dieses Fitlers sind der Kalman-Filter und der Partikel-Filter.</a:t>
            </a:r>
          </a:p>
          <a:p>
            <a:endParaRPr lang="de-DE"/>
          </a:p>
          <a:p>
            <a:r>
              <a:rPr lang="de-DE"/>
              <a:t>Der Kalman Filter ist eine Implementierung des Bayes-Filters, welche für lineare dynamische Systeme mit gaußschem Rauschen fungiert. Das bedeutet, wenn das Rauschen Gleichverteilt ist, und die Beziehung zwischen den Zsutandsvariablen mit einer Linearen Gleichung repräsentiert werden können, dann kann man den Kalman Filter nutzen. Das Problem ist jedoch, dass die Welt selbst nunmal nicht linear ist. Also die bewegung oder Beschleunigung von Roboter ist nicht immer linear, sondern teilweise auch quadratisch. Oder externe Einflüsse brechen die mögliche Linearität. Um den Kalman Filter in der Echten welt anzuwenden, wird der Extended Kalman Filter genutzt. Dieser wird für nicht-lineare Systeme genutzt, indem er das System nimmt und eine lineare Abschätzung erzeugt, sodass der Kalman Filter angewendet werden kann. </a:t>
            </a:r>
          </a:p>
          <a:p>
            <a:endParaRPr lang="de-DE"/>
          </a:p>
          <a:p>
            <a:r>
              <a:rPr lang="de-DE"/>
              <a:t>Ein weiterer Bayes Filter Implementierung wäre der Partikelfilter. Der Partikelfilter verwendet eine Sammlung an Partikeln, welche die Wahrscheinlichkeitsverteilung des Systems abschätzen. Diese Partikel sind hypothesen über den aktuellen Zustand des Roboters und werden basierend auf Bewegungsmodellen vorhergesagt und durch Messungen aktualisiert. </a:t>
            </a:r>
          </a:p>
          <a:p>
            <a:endParaRPr lang="de-DE"/>
          </a:p>
          <a:p>
            <a:r>
              <a:rPr lang="de-DE"/>
              <a:t>Man sieht, im Endeffekt führen diese Filter Methoden die gleichen Schritte durch, also Sie machen eine Prediction, und Korrigieren diese mit Sensordaten. Der Unterschied zwischen diesen Methoden liegt in den Annahmen die gemacht werden. Der Kalman Filter geht davon aus, dass die Umgebung einer Gaußschen Verteilung unterliegt, und das alles linear ist. Der Partikel Filter entspannt die Annahme, dass alles Gaußsisch Verteilt ist. Und so weiter. Es gibt noch mehrere Filter, aber dies sind die Grundlegenden Filter. </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5</a:t>
            </a:fld>
            <a:endParaRPr lang="de-DE"/>
          </a:p>
        </p:txBody>
      </p:sp>
    </p:spTree>
    <p:extLst>
      <p:ext uri="{BB962C8B-B14F-4D97-AF65-F5344CB8AC3E}">
        <p14:creationId xmlns:p14="http://schemas.microsoft.com/office/powerpoint/2010/main" val="37964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Linus</a:t>
            </a:r>
          </a:p>
          <a:p>
            <a:endParaRPr lang="de-DE"/>
          </a:p>
          <a:p>
            <a:r>
              <a:rPr lang="de-DE"/>
              <a:t>Nun welche SLAM-Algorithmen gibt es. Wir haben hier 4 Slam-Algorithmen. </a:t>
            </a:r>
          </a:p>
          <a:p>
            <a:r>
              <a:rPr lang="de-DE"/>
              <a:t>Grid-based SLAM. Hier wird die Umgebung in Raster oder Gitter aufgeteilt, und die Wahrscheinlichkeitsverteilung für jede Zelle wird dann geraten. Diese geben dann an, wie Wahrscheinlich ist ist, dass in dieser Zelle ein Hindernis ist. </a:t>
            </a:r>
          </a:p>
          <a:p>
            <a:r>
              <a:rPr lang="de-DE"/>
              <a:t>Dieser ist recht gut geeignet, wenn man eine Umgebung mit klar definierten Strukturen und Merkmalen hat. </a:t>
            </a:r>
          </a:p>
          <a:p>
            <a:r>
              <a:rPr lang="de-DE"/>
              <a:t>Sonst gibt es noch den Graph-basierten SLAM, dieser modelliert die Umgebung und den Roboterpfad als Graph, wobei die Knoten die Positionen des Roboters oder von Merkmalen sind, und die Kanten sind die Beziehung zwischen ihnen. Also das wären dann oft Inputs. </a:t>
            </a:r>
            <a:br>
              <a:rPr lang="de-DE"/>
            </a:br>
            <a:br>
              <a:rPr lang="de-DE"/>
            </a:b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6</a:t>
            </a:fld>
            <a:endParaRPr lang="de-DE"/>
          </a:p>
        </p:txBody>
      </p:sp>
    </p:spTree>
    <p:extLst>
      <p:ext uri="{BB962C8B-B14F-4D97-AF65-F5344CB8AC3E}">
        <p14:creationId xmlns:p14="http://schemas.microsoft.com/office/powerpoint/2010/main" val="421338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Linus</a:t>
            </a:r>
          </a:p>
          <a:p>
            <a:endParaRPr lang="de-DE"/>
          </a:p>
          <a:p>
            <a:r>
              <a:rPr lang="de-DE"/>
              <a:t>Einmal EKF-SLAM, also Extended Kalman Filter SLAM, welcher den Extended Kalman Filter nutzt um den Roboterzustand zu schätzen. </a:t>
            </a:r>
          </a:p>
          <a:p>
            <a:r>
              <a:rPr lang="de-DE"/>
              <a:t>Fast-SLAM ist eine Methode, in der der Partikelfilter mit dem Extended Kalman Filter kombiniert wird. Der Partikelfilter wird dann für die Zustandsschätzung genutzt und der EKF für die Schätzung der Umgebungskarte. </a:t>
            </a:r>
          </a:p>
          <a:p>
            <a:br>
              <a:rPr lang="de-DE"/>
            </a:br>
            <a:br>
              <a:rPr lang="de-DE"/>
            </a:b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7</a:t>
            </a:fld>
            <a:endParaRPr lang="de-DE"/>
          </a:p>
        </p:txBody>
      </p:sp>
    </p:spTree>
    <p:extLst>
      <p:ext uri="{BB962C8B-B14F-4D97-AF65-F5344CB8AC3E}">
        <p14:creationId xmlns:p14="http://schemas.microsoft.com/office/powerpoint/2010/main" val="402961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Luca</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8</a:t>
            </a:fld>
            <a:endParaRPr lang="de-DE"/>
          </a:p>
        </p:txBody>
      </p:sp>
    </p:spTree>
    <p:extLst>
      <p:ext uri="{BB962C8B-B14F-4D97-AF65-F5344CB8AC3E}">
        <p14:creationId xmlns:p14="http://schemas.microsoft.com/office/powerpoint/2010/main" val="165157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Luca</a:t>
            </a:r>
          </a:p>
          <a:p>
            <a:endParaRPr lang="de-DE"/>
          </a:p>
          <a:p>
            <a:r>
              <a:rPr lang="de-DE"/>
              <a:t>Motoren zum Fahren</a:t>
            </a:r>
          </a:p>
          <a:p>
            <a:r>
              <a:rPr lang="de-DE"/>
              <a:t>Motor um den Sensor zu drehen</a:t>
            </a:r>
          </a:p>
          <a:p>
            <a:r>
              <a:rPr lang="de-DE"/>
              <a:t>Sensor zur Abstandsmessung</a:t>
            </a:r>
          </a:p>
          <a:p>
            <a:r>
              <a:rPr lang="de-DE"/>
              <a:t>EV3 Stein --&gt; 	Beinhaltet den Prozessor, Stromversorgung und steuert alles</a:t>
            </a:r>
          </a:p>
          <a:p>
            <a:r>
              <a:rPr lang="de-DE"/>
              <a:t>	Prozessor: 300 MHz ARM9</a:t>
            </a:r>
          </a:p>
          <a:p>
            <a:r>
              <a:rPr lang="de-DE"/>
              <a:t>	RAM: 64 MB</a:t>
            </a:r>
          </a:p>
          <a:p>
            <a:r>
              <a:rPr lang="de-DE"/>
              <a:t>	Betriebssystem: LINUX</a:t>
            </a:r>
            <a:endParaRPr lang="de-DE" dirty="0"/>
          </a:p>
        </p:txBody>
      </p:sp>
      <p:sp>
        <p:nvSpPr>
          <p:cNvPr id="4" name="Slide Number Placeholder 3"/>
          <p:cNvSpPr>
            <a:spLocks noGrp="1"/>
          </p:cNvSpPr>
          <p:nvPr>
            <p:ph type="sldNum" sz="quarter" idx="5"/>
          </p:nvPr>
        </p:nvSpPr>
        <p:spPr/>
        <p:txBody>
          <a:bodyPr/>
          <a:lstStyle/>
          <a:p>
            <a:fld id="{B44F8D1D-8336-4B08-9381-056686C8B284}" type="slidenum">
              <a:rPr lang="de-DE" smtClean="0"/>
              <a:t>9</a:t>
            </a:fld>
            <a:endParaRPr lang="de-DE"/>
          </a:p>
        </p:txBody>
      </p:sp>
    </p:spTree>
    <p:extLst>
      <p:ext uri="{BB962C8B-B14F-4D97-AF65-F5344CB8AC3E}">
        <p14:creationId xmlns:p14="http://schemas.microsoft.com/office/powerpoint/2010/main" val="1469273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84000" y="1881008"/>
            <a:ext cx="9024000" cy="1620000"/>
          </a:xfrm>
        </p:spPr>
        <p:txBody>
          <a:bodyPr lIns="36000" tIns="36000" rIns="36000" bIns="36000" anchor="t">
            <a:noAutofit/>
          </a:bodyPr>
          <a:lstStyle>
            <a:lvl1pPr>
              <a:defRPr lang="de-DE" sz="3600"/>
            </a:lvl1pPr>
          </a:lstStyle>
          <a:p>
            <a:pPr lvl="0" defTabSz="1071563" eaLnBrk="0" fontAlgn="base" hangingPunct="0">
              <a:spcAft>
                <a:spcPct val="0"/>
              </a:spcAft>
            </a:pPr>
            <a:r>
              <a:rPr lang="de-DE" dirty="0"/>
              <a:t>Titelmasterformat durch Klicken bearbeiten</a:t>
            </a:r>
          </a:p>
        </p:txBody>
      </p:sp>
      <p:sp>
        <p:nvSpPr>
          <p:cNvPr id="3" name="Untertitel 2"/>
          <p:cNvSpPr>
            <a:spLocks noGrp="1"/>
          </p:cNvSpPr>
          <p:nvPr>
            <p:ph type="subTitle" idx="1"/>
          </p:nvPr>
        </p:nvSpPr>
        <p:spPr>
          <a:xfrm>
            <a:off x="1584000" y="3789040"/>
            <a:ext cx="9024000" cy="1260000"/>
          </a:xfrm>
        </p:spPr>
        <p:txBody>
          <a:bodyPr lIns="36000" tIns="36000" rIns="36000" bIns="36000" anchor="b">
            <a:noAutofit/>
          </a:bodyPr>
          <a:lstStyle>
            <a:lvl1pPr marL="266700" indent="-266700">
              <a:buNone/>
              <a:defRPr lang="de-DE"/>
            </a:lvl1pPr>
          </a:lstStyle>
          <a:p>
            <a:pPr marL="0" lvl="0" indent="0" defTabSz="1071563" eaLnBrk="0" fontAlgn="base" hangingPunct="0">
              <a:spcAft>
                <a:spcPct val="0"/>
              </a:spcAft>
            </a:pPr>
            <a:r>
              <a:rPr lang="de-DE" dirty="0"/>
              <a:t>Formatvorlage des Untertitelmasters durch Klicken bearbeiten</a:t>
            </a:r>
          </a:p>
        </p:txBody>
      </p:sp>
      <p:pic>
        <p:nvPicPr>
          <p:cNvPr id="7" name="Picture 33" descr="Streifen_Titelmaster"/>
          <p:cNvPicPr>
            <a:picLocks noChangeArrowheads="1"/>
          </p:cNvPicPr>
          <p:nvPr userDrawn="1"/>
        </p:nvPicPr>
        <p:blipFill>
          <a:blip r:embed="rId2" cstate="print"/>
          <a:srcRect/>
          <a:stretch>
            <a:fillRect/>
          </a:stretch>
        </p:blipFill>
        <p:spPr bwMode="auto">
          <a:xfrm>
            <a:off x="0" y="5085230"/>
            <a:ext cx="12192000" cy="1440000"/>
          </a:xfrm>
          <a:prstGeom prst="rect">
            <a:avLst/>
          </a:prstGeom>
          <a:noFill/>
          <a:ln w="9525">
            <a:noFill/>
            <a:miter lim="800000"/>
            <a:headEnd/>
            <a:tailEnd/>
          </a:ln>
        </p:spPr>
      </p:pic>
      <p:sp>
        <p:nvSpPr>
          <p:cNvPr id="8" name="Textfeld 7"/>
          <p:cNvSpPr txBox="1"/>
          <p:nvPr userDrawn="1"/>
        </p:nvSpPr>
        <p:spPr>
          <a:xfrm>
            <a:off x="0" y="5589300"/>
            <a:ext cx="12191999" cy="415498"/>
          </a:xfrm>
          <a:prstGeom prst="rect">
            <a:avLst/>
          </a:prstGeom>
          <a:noFill/>
        </p:spPr>
        <p:txBody>
          <a:bodyPr wrap="square" rtlCol="0" anchor="ctr">
            <a:spAutoFit/>
          </a:bodyPr>
          <a:lstStyle/>
          <a:p>
            <a:pPr algn="ctr"/>
            <a:r>
              <a:rPr lang="de-DE" sz="2000" dirty="0">
                <a:solidFill>
                  <a:schemeClr val="bg1"/>
                </a:solidFill>
                <a:latin typeface="Arial" panose="020B0604020202020204" pitchFamily="34" charset="0"/>
                <a:cs typeface="Arial" panose="020B0604020202020204" pitchFamily="34" charset="0"/>
              </a:rPr>
              <a:t>www.dhbw-loerrach.de</a:t>
            </a:r>
          </a:p>
        </p:txBody>
      </p:sp>
      <p:pic>
        <p:nvPicPr>
          <p:cNvPr id="9" name="Picture 5" descr="DHBW_d_LOE_WEB_neu"/>
          <p:cNvPicPr>
            <a:picLocks noChangeAspect="1" noChangeArrowheads="1"/>
          </p:cNvPicPr>
          <p:nvPr userDrawn="1"/>
        </p:nvPicPr>
        <p:blipFill>
          <a:blip r:embed="rId3" cstate="print"/>
          <a:srcRect/>
          <a:stretch>
            <a:fillRect/>
          </a:stretch>
        </p:blipFill>
        <p:spPr bwMode="auto">
          <a:xfrm>
            <a:off x="355353" y="188792"/>
            <a:ext cx="5962591" cy="1437341"/>
          </a:xfrm>
          <a:prstGeom prst="rect">
            <a:avLst/>
          </a:prstGeom>
          <a:noFill/>
          <a:ln w="9525">
            <a:noFill/>
            <a:miter lim="800000"/>
            <a:headEnd/>
            <a:tailEnd/>
          </a:ln>
        </p:spPr>
      </p:pic>
    </p:spTree>
    <p:extLst>
      <p:ext uri="{BB962C8B-B14F-4D97-AF65-F5344CB8AC3E}">
        <p14:creationId xmlns:p14="http://schemas.microsoft.com/office/powerpoint/2010/main" val="236531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Kapitelüberschrift/Feature">
    <p:spTree>
      <p:nvGrpSpPr>
        <p:cNvPr id="1" name=""/>
        <p:cNvGrpSpPr/>
        <p:nvPr/>
      </p:nvGrpSpPr>
      <p:grpSpPr>
        <a:xfrm>
          <a:off x="0" y="0"/>
          <a:ext cx="0" cy="0"/>
          <a:chOff x="0" y="0"/>
          <a:chExt cx="0" cy="0"/>
        </a:xfrm>
      </p:grpSpPr>
      <p:sp>
        <p:nvSpPr>
          <p:cNvPr id="5" name="Textfeld 6"/>
          <p:cNvSpPr txBox="1">
            <a:spLocks noChangeArrowheads="1"/>
          </p:cNvSpPr>
          <p:nvPr/>
        </p:nvSpPr>
        <p:spPr bwMode="auto">
          <a:xfrm>
            <a:off x="10238317" y="6435726"/>
            <a:ext cx="863600" cy="200025"/>
          </a:xfrm>
          <a:prstGeom prst="rect">
            <a:avLst/>
          </a:prstGeom>
          <a:noFill/>
          <a:ln>
            <a:noFill/>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de-DE" altLang="de-DE" sz="700">
                <a:solidFill>
                  <a:srgbClr val="0099FF"/>
                </a:solidFill>
              </a:rPr>
              <a:t>UNICEF</a:t>
            </a:r>
          </a:p>
        </p:txBody>
      </p:sp>
      <p:sp>
        <p:nvSpPr>
          <p:cNvPr id="6" name="Rechteck 5"/>
          <p:cNvSpPr>
            <a:spLocks noChangeArrowheads="1"/>
          </p:cNvSpPr>
          <p:nvPr/>
        </p:nvSpPr>
        <p:spPr bwMode="auto">
          <a:xfrm>
            <a:off x="-48683" y="5113338"/>
            <a:ext cx="12240684" cy="1771650"/>
          </a:xfrm>
          <a:prstGeom prst="rect">
            <a:avLst/>
          </a:prstGeom>
          <a:solidFill>
            <a:srgbClr val="0099FF"/>
          </a:solidFill>
          <a:ln w="25400">
            <a:solidFill>
              <a:srgbClr val="0099FF"/>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de-DE" altLang="de-DE" sz="1800"/>
          </a:p>
        </p:txBody>
      </p:sp>
      <p:sp>
        <p:nvSpPr>
          <p:cNvPr id="4" name="Bildplatzhalter 3"/>
          <p:cNvSpPr>
            <a:spLocks noGrp="1"/>
          </p:cNvSpPr>
          <p:nvPr>
            <p:ph type="pic" sz="quarter" idx="10"/>
          </p:nvPr>
        </p:nvSpPr>
        <p:spPr>
          <a:xfrm>
            <a:off x="-48683" y="19422"/>
            <a:ext cx="12192000" cy="5113338"/>
          </a:xfrm>
        </p:spPr>
        <p:txBody>
          <a:bodyPr rtlCol="0">
            <a:normAutofit/>
          </a:bodyPr>
          <a:lstStyle/>
          <a:p>
            <a:pPr lvl="0"/>
            <a:r>
              <a:rPr lang="de-DE" noProof="0"/>
              <a:t>Bild durch Klicken auf Symbol hinzufügen</a:t>
            </a:r>
            <a:endParaRPr lang="de-DE" noProof="0" dirty="0"/>
          </a:p>
        </p:txBody>
      </p:sp>
      <p:sp>
        <p:nvSpPr>
          <p:cNvPr id="10" name="Titel 1"/>
          <p:cNvSpPr>
            <a:spLocks noGrp="1"/>
          </p:cNvSpPr>
          <p:nvPr>
            <p:ph type="ctrTitle"/>
          </p:nvPr>
        </p:nvSpPr>
        <p:spPr>
          <a:xfrm>
            <a:off x="239349" y="5373416"/>
            <a:ext cx="11952651" cy="1800000"/>
          </a:xfrm>
          <a:noFill/>
        </p:spPr>
        <p:txBody>
          <a:bodyPr anchor="t"/>
          <a:lstStyle>
            <a:lvl1pPr algn="ctr">
              <a:defRPr sz="3600" b="1">
                <a:solidFill>
                  <a:schemeClr val="bg1"/>
                </a:solidFill>
              </a:defRPr>
            </a:lvl1pPr>
          </a:lstStyle>
          <a:p>
            <a:r>
              <a:rPr lang="de-DE"/>
              <a:t>Titelmasterformat durch Klicken bearbeiten</a:t>
            </a:r>
            <a:endParaRPr lang="de-DE" dirty="0"/>
          </a:p>
        </p:txBody>
      </p:sp>
    </p:spTree>
    <p:extLst>
      <p:ext uri="{BB962C8B-B14F-4D97-AF65-F5344CB8AC3E}">
        <p14:creationId xmlns:p14="http://schemas.microsoft.com/office/powerpoint/2010/main" val="333423899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9"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3" name="Inhaltsplatzhalter 2"/>
          <p:cNvSpPr>
            <a:spLocks noGrp="1"/>
          </p:cNvSpPr>
          <p:nvPr>
            <p:ph idx="1"/>
          </p:nvPr>
        </p:nvSpPr>
        <p:spPr>
          <a:xfrm>
            <a:off x="576000" y="1980000"/>
            <a:ext cx="11040000" cy="4320000"/>
          </a:xfrm>
        </p:spPr>
        <p:txBody>
          <a:bodyPr/>
          <a:lstStyle/>
          <a:p>
            <a:pPr lvl="0"/>
            <a:r>
              <a:rPr lang="de-DE" dirty="0"/>
              <a:t>Textmasterformat bearbeiten</a:t>
            </a:r>
          </a:p>
          <a:p>
            <a:pPr lvl="1"/>
            <a:r>
              <a:rPr lang="de-DE" dirty="0"/>
              <a:t>Zweite Ebene</a:t>
            </a:r>
          </a:p>
          <a:p>
            <a:pPr lvl="2"/>
            <a:r>
              <a:rPr lang="de-DE" dirty="0"/>
              <a:t>Dritte Ebene</a:t>
            </a:r>
          </a:p>
        </p:txBody>
      </p:sp>
      <p:sp>
        <p:nvSpPr>
          <p:cNvPr id="4" name="Datumsplatzhalter 3"/>
          <p:cNvSpPr>
            <a:spLocks noGrp="1"/>
          </p:cNvSpPr>
          <p:nvPr>
            <p:ph type="dt" sz="half" idx="10"/>
          </p:nvPr>
        </p:nvSpPr>
        <p:spPr/>
        <p:txBody>
          <a:bodyPr/>
          <a:lstStyle/>
          <a:p>
            <a:fld id="{6E7377B8-7098-4304-968E-D69D6386D549}" type="datetimeFigureOut">
              <a:rPr lang="de-DE" smtClean="0"/>
              <a:t>27.03.2024</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8D9D8162-0B69-4D9F-89F9-48D6331328F2}" type="slidenum">
              <a:rPr lang="de-DE" smtClean="0"/>
              <a:t>‹#›</a:t>
            </a:fld>
            <a:endParaRPr lang="de-DE" dirty="0"/>
          </a:p>
        </p:txBody>
      </p:sp>
      <p:sp>
        <p:nvSpPr>
          <p:cNvPr id="7" name="Titel 1"/>
          <p:cNvSpPr>
            <a:spLocks noGrp="1"/>
          </p:cNvSpPr>
          <p:nvPr>
            <p:ph type="title"/>
          </p:nvPr>
        </p:nvSpPr>
        <p:spPr>
          <a:xfrm>
            <a:off x="845747" y="836640"/>
            <a:ext cx="10800000" cy="936000"/>
          </a:xfrm>
          <a:prstGeom prst="rect">
            <a:avLst/>
          </a:prstGeom>
        </p:spPr>
        <p:txBody>
          <a:bodyPr/>
          <a:lstStyle>
            <a:lvl1pPr>
              <a:defRPr sz="3200">
                <a:solidFill>
                  <a:srgbClr val="E2001A"/>
                </a:solidFill>
              </a:defRPr>
            </a:lvl1pPr>
          </a:lstStyle>
          <a:p>
            <a:r>
              <a:rPr lang="de-DE" noProof="0" dirty="0"/>
              <a:t>Titelmasterformat durch Klicken bearbeiten</a:t>
            </a:r>
            <a:endParaRPr lang="en-US" noProof="0" dirty="0"/>
          </a:p>
        </p:txBody>
      </p:sp>
      <p:sp>
        <p:nvSpPr>
          <p:cNvPr id="8" name="Rechteck 7"/>
          <p:cNvSpPr/>
          <p:nvPr userDrawn="1"/>
        </p:nvSpPr>
        <p:spPr>
          <a:xfrm>
            <a:off x="611589" y="836640"/>
            <a:ext cx="144000" cy="936130"/>
          </a:xfrm>
          <a:prstGeom prst="rect">
            <a:avLst/>
          </a:prstGeom>
          <a:solidFill>
            <a:srgbClr val="E2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
        <p:nvSpPr>
          <p:cNvPr id="12"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366289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Inhaltsplatzhalter 2"/>
          <p:cNvSpPr>
            <a:spLocks noGrp="1"/>
          </p:cNvSpPr>
          <p:nvPr>
            <p:ph sz="half" idx="1"/>
          </p:nvPr>
        </p:nvSpPr>
        <p:spPr>
          <a:xfrm>
            <a:off x="609600" y="1989138"/>
            <a:ext cx="5384800" cy="4320000"/>
          </a:xfrm>
        </p:spPr>
        <p:txBody>
          <a:bodyPr>
            <a:normAutofit/>
          </a:bodyPr>
          <a:lstStyle>
            <a:lvl1pPr>
              <a:defRPr sz="2400"/>
            </a:lvl1pPr>
            <a:lvl2pPr>
              <a:defRPr sz="1800"/>
            </a:lvl2pPr>
            <a:lvl3pPr>
              <a:defRPr sz="1400"/>
            </a:lvl3pPr>
            <a:lvl4pPr>
              <a:defRPr sz="1800"/>
            </a:lvl4pPr>
            <a:lvl5pPr>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p:txBody>
      </p:sp>
      <p:sp>
        <p:nvSpPr>
          <p:cNvPr id="4" name="Inhaltsplatzhalter 3"/>
          <p:cNvSpPr>
            <a:spLocks noGrp="1"/>
          </p:cNvSpPr>
          <p:nvPr>
            <p:ph sz="half" idx="2"/>
          </p:nvPr>
        </p:nvSpPr>
        <p:spPr>
          <a:xfrm>
            <a:off x="6197600" y="1989138"/>
            <a:ext cx="5384800" cy="4320000"/>
          </a:xfrm>
        </p:spPr>
        <p:txBody>
          <a:bodyPr>
            <a:normAutofit/>
          </a:bodyPr>
          <a:lstStyle>
            <a:lvl1pPr algn="l" defTabSz="914400" rtl="0" eaLnBrk="1" latinLnBrk="0" hangingPunct="1">
              <a:spcBef>
                <a:spcPct val="20000"/>
              </a:spcBef>
              <a:defRPr lang="de-DE" sz="2400" kern="1200" dirty="0" smtClean="0">
                <a:solidFill>
                  <a:srgbClr val="808080"/>
                </a:solidFill>
                <a:latin typeface="Arial" pitchFamily="34" charset="0"/>
                <a:ea typeface="+mn-ea"/>
                <a:cs typeface="Arial" pitchFamily="34" charset="0"/>
              </a:defRPr>
            </a:lvl1pPr>
            <a:lvl2pPr algn="l" defTabSz="914400" rtl="0" eaLnBrk="1" latinLnBrk="0" hangingPunct="1">
              <a:spcBef>
                <a:spcPct val="20000"/>
              </a:spcBef>
              <a:defRPr lang="de-DE" sz="2400" kern="1200" dirty="0" smtClean="0">
                <a:solidFill>
                  <a:srgbClr val="808080"/>
                </a:solidFill>
                <a:latin typeface="Arial" pitchFamily="34" charset="0"/>
                <a:ea typeface="+mn-ea"/>
                <a:cs typeface="Arial" pitchFamily="34" charset="0"/>
              </a:defRPr>
            </a:lvl2pPr>
            <a:lvl3pPr algn="l" defTabSz="914400" rtl="0" eaLnBrk="1" latinLnBrk="0" hangingPunct="1">
              <a:spcBef>
                <a:spcPct val="20000"/>
              </a:spcBef>
              <a:defRPr lang="de-DE" sz="2400" kern="1200" dirty="0" smtClean="0">
                <a:solidFill>
                  <a:srgbClr val="808080"/>
                </a:solidFill>
                <a:latin typeface="Arial" pitchFamily="34" charset="0"/>
                <a:ea typeface="+mn-ea"/>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p:txBody>
      </p:sp>
      <p:sp>
        <p:nvSpPr>
          <p:cNvPr id="5" name="Datumsplatzhalter 4"/>
          <p:cNvSpPr>
            <a:spLocks noGrp="1"/>
          </p:cNvSpPr>
          <p:nvPr>
            <p:ph type="dt" sz="half" idx="10"/>
          </p:nvPr>
        </p:nvSpPr>
        <p:spPr/>
        <p:txBody>
          <a:bodyPr/>
          <a:lstStyle/>
          <a:p>
            <a:fld id="{6E7377B8-7098-4304-968E-D69D6386D549}" type="datetimeFigureOut">
              <a:rPr lang="de-DE" smtClean="0"/>
              <a:t>27.03.2024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D9D8162-0B69-4D9F-89F9-48D6331328F2}" type="slidenum">
              <a:rPr lang="de-DE" smtClean="0"/>
              <a:t>‹#›</a:t>
            </a:fld>
            <a:endParaRPr lang="de-DE"/>
          </a:p>
        </p:txBody>
      </p:sp>
      <p:sp>
        <p:nvSpPr>
          <p:cNvPr id="8" name="Rechteck 7"/>
          <p:cNvSpPr/>
          <p:nvPr userDrawn="1"/>
        </p:nvSpPr>
        <p:spPr>
          <a:xfrm>
            <a:off x="611589" y="836640"/>
            <a:ext cx="144000" cy="936130"/>
          </a:xfrm>
          <a:prstGeom prst="rect">
            <a:avLst/>
          </a:prstGeom>
          <a:solidFill>
            <a:srgbClr val="E2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9"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11"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
        <p:nvSpPr>
          <p:cNvPr id="12"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22317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DE" dirty="0"/>
          </a:p>
        </p:txBody>
      </p:sp>
      <p:sp>
        <p:nvSpPr>
          <p:cNvPr id="3" name="Textplatzhalter 2"/>
          <p:cNvSpPr>
            <a:spLocks noGrp="1"/>
          </p:cNvSpPr>
          <p:nvPr>
            <p:ph type="body" idx="1"/>
          </p:nvPr>
        </p:nvSpPr>
        <p:spPr>
          <a:xfrm>
            <a:off x="609600" y="1997150"/>
            <a:ext cx="5386917" cy="639762"/>
          </a:xfrm>
        </p:spPr>
        <p:txBody>
          <a:bodyPr anchor="ctr">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4" name="Inhaltsplatzhalter 3"/>
          <p:cNvSpPr>
            <a:spLocks noGrp="1"/>
          </p:cNvSpPr>
          <p:nvPr>
            <p:ph sz="half" idx="2"/>
          </p:nvPr>
        </p:nvSpPr>
        <p:spPr>
          <a:xfrm>
            <a:off x="609600" y="2636911"/>
            <a:ext cx="5386917" cy="3671814"/>
          </a:xfrm>
        </p:spPr>
        <p:txBody>
          <a:bodyPr>
            <a:normAutofit/>
          </a:bodyPr>
          <a:lstStyle>
            <a:lvl1pPr>
              <a:defRPr sz="2400"/>
            </a:lvl1pPr>
            <a:lvl2pPr>
              <a:defRPr sz="1800"/>
            </a:lvl2pPr>
            <a:lvl3pPr>
              <a:defRPr sz="1400"/>
            </a:lvl3pPr>
            <a:lvl4pPr>
              <a:defRPr sz="1600"/>
            </a:lvl4pPr>
            <a:lvl5pPr>
              <a:defRPr sz="16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p:txBody>
      </p:sp>
      <p:sp>
        <p:nvSpPr>
          <p:cNvPr id="5" name="Textplatzhalter 4"/>
          <p:cNvSpPr>
            <a:spLocks noGrp="1"/>
          </p:cNvSpPr>
          <p:nvPr>
            <p:ph type="body" sz="quarter" idx="3"/>
          </p:nvPr>
        </p:nvSpPr>
        <p:spPr>
          <a:xfrm>
            <a:off x="6193370" y="1997150"/>
            <a:ext cx="5389033" cy="639762"/>
          </a:xfrm>
        </p:spPr>
        <p:txBody>
          <a:bodyPr anchor="ctr">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6" name="Inhaltsplatzhalter 5"/>
          <p:cNvSpPr>
            <a:spLocks noGrp="1"/>
          </p:cNvSpPr>
          <p:nvPr>
            <p:ph sz="quarter" idx="4"/>
          </p:nvPr>
        </p:nvSpPr>
        <p:spPr>
          <a:xfrm>
            <a:off x="6193370" y="2636911"/>
            <a:ext cx="5389033" cy="3671814"/>
          </a:xfrm>
        </p:spPr>
        <p:txBody>
          <a:bodyPr>
            <a:normAutofit/>
          </a:bodyPr>
          <a:lstStyle>
            <a:lvl1pPr>
              <a:defRPr sz="24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p:txBody>
      </p:sp>
      <p:sp>
        <p:nvSpPr>
          <p:cNvPr id="7" name="Datumsplatzhalter 6"/>
          <p:cNvSpPr>
            <a:spLocks noGrp="1"/>
          </p:cNvSpPr>
          <p:nvPr>
            <p:ph type="dt" sz="half" idx="10"/>
          </p:nvPr>
        </p:nvSpPr>
        <p:spPr/>
        <p:txBody>
          <a:bodyPr/>
          <a:lstStyle/>
          <a:p>
            <a:fld id="{6E7377B8-7098-4304-968E-D69D6386D549}" type="datetimeFigureOut">
              <a:rPr lang="de-DE" smtClean="0"/>
              <a:t>27.03.2024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D9D8162-0B69-4D9F-89F9-48D6331328F2}" type="slidenum">
              <a:rPr lang="de-DE" smtClean="0"/>
              <a:t>‹#›</a:t>
            </a:fld>
            <a:endParaRPr lang="de-DE"/>
          </a:p>
        </p:txBody>
      </p:sp>
      <p:sp>
        <p:nvSpPr>
          <p:cNvPr id="10"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pic>
        <p:nvPicPr>
          <p:cNvPr id="15"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17" name="Rechteck 16"/>
          <p:cNvSpPr/>
          <p:nvPr userDrawn="1"/>
        </p:nvSpPr>
        <p:spPr>
          <a:xfrm>
            <a:off x="611589" y="836640"/>
            <a:ext cx="144000" cy="936130"/>
          </a:xfrm>
          <a:prstGeom prst="rect">
            <a:avLst/>
          </a:prstGeom>
          <a:solidFill>
            <a:srgbClr val="E2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155420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104000" y="1872000"/>
            <a:ext cx="9984000" cy="1620000"/>
          </a:xfrm>
        </p:spPr>
        <p:txBody>
          <a:bodyPr anchor="t"/>
          <a:lstStyle>
            <a:lvl1pPr algn="l">
              <a:defRPr sz="3200" b="0" cap="none" baseline="0"/>
            </a:lvl1pPr>
          </a:lstStyle>
          <a:p>
            <a:r>
              <a:rPr lang="de-DE"/>
              <a:t>Titelmasterformat durch Klicken bearbeiten</a:t>
            </a:r>
            <a:endParaRPr lang="de-DE" dirty="0"/>
          </a:p>
        </p:txBody>
      </p:sp>
      <p:sp>
        <p:nvSpPr>
          <p:cNvPr id="4" name="Datumsplatzhalter 3"/>
          <p:cNvSpPr>
            <a:spLocks noGrp="1"/>
          </p:cNvSpPr>
          <p:nvPr>
            <p:ph type="dt" sz="half" idx="10"/>
          </p:nvPr>
        </p:nvSpPr>
        <p:spPr/>
        <p:txBody>
          <a:bodyPr/>
          <a:lstStyle/>
          <a:p>
            <a:fld id="{6E7377B8-7098-4304-968E-D69D6386D549}" type="datetimeFigureOut">
              <a:rPr lang="de-DE" smtClean="0"/>
              <a:t>27.03.2024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D9D8162-0B69-4D9F-89F9-48D6331328F2}" type="slidenum">
              <a:rPr lang="de-DE" smtClean="0"/>
              <a:t>‹#›</a:t>
            </a:fld>
            <a:endParaRPr lang="de-DE"/>
          </a:p>
        </p:txBody>
      </p:sp>
      <p:sp>
        <p:nvSpPr>
          <p:cNvPr id="7"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pic>
        <p:nvPicPr>
          <p:cNvPr id="8"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11" name="Inhaltsplatzhalter 10"/>
          <p:cNvSpPr>
            <a:spLocks noGrp="1"/>
          </p:cNvSpPr>
          <p:nvPr>
            <p:ph sz="quarter" idx="13"/>
          </p:nvPr>
        </p:nvSpPr>
        <p:spPr>
          <a:xfrm>
            <a:off x="1104000" y="3573016"/>
            <a:ext cx="9984000" cy="2736000"/>
          </a:xfrm>
        </p:spPr>
        <p:txBody>
          <a:bodyPr/>
          <a:lstStyle>
            <a:lvl1pPr marL="0" indent="0">
              <a:buNone/>
              <a:defRPr/>
            </a:lvl1pPr>
          </a:lstStyle>
          <a:p>
            <a:pPr lvl="0"/>
            <a:r>
              <a:rPr lang="de-DE"/>
              <a:t>Textmasterformat bearbeiten</a:t>
            </a:r>
          </a:p>
        </p:txBody>
      </p:sp>
      <p:sp>
        <p:nvSpPr>
          <p:cNvPr id="10"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231365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6E7377B8-7098-4304-968E-D69D6386D549}" type="datetimeFigureOut">
              <a:rPr lang="de-DE" smtClean="0"/>
              <a:t>27.03.2024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8D9D8162-0B69-4D9F-89F9-48D6331328F2}" type="slidenum">
              <a:rPr lang="de-DE" smtClean="0"/>
              <a:t>‹#›</a:t>
            </a:fld>
            <a:endParaRPr lang="de-DE"/>
          </a:p>
        </p:txBody>
      </p:sp>
      <p:sp>
        <p:nvSpPr>
          <p:cNvPr id="6" name="Line 17"/>
          <p:cNvSpPr>
            <a:spLocks noChangeShapeType="1"/>
          </p:cNvSpPr>
          <p:nvPr userDrawn="1"/>
        </p:nvSpPr>
        <p:spPr bwMode="auto">
          <a:xfrm flipV="1">
            <a:off x="575736" y="6453188"/>
            <a:ext cx="11040533"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pic>
        <p:nvPicPr>
          <p:cNvPr id="7" name="Picture 5" descr="DHBW_d_LOE_WEB_neu"/>
          <p:cNvPicPr>
            <a:picLocks noChangeAspect="1" noChangeArrowheads="1"/>
          </p:cNvPicPr>
          <p:nvPr userDrawn="1"/>
        </p:nvPicPr>
        <p:blipFill>
          <a:blip r:embed="rId2" cstate="print"/>
          <a:srcRect/>
          <a:stretch>
            <a:fillRect/>
          </a:stretch>
        </p:blipFill>
        <p:spPr bwMode="auto">
          <a:xfrm>
            <a:off x="486081" y="44702"/>
            <a:ext cx="3138206" cy="756495"/>
          </a:xfrm>
          <a:prstGeom prst="rect">
            <a:avLst/>
          </a:prstGeom>
          <a:noFill/>
          <a:ln w="9525">
            <a:noFill/>
            <a:miter lim="800000"/>
            <a:headEnd/>
            <a:tailEnd/>
          </a:ln>
        </p:spPr>
      </p:pic>
      <p:sp>
        <p:nvSpPr>
          <p:cNvPr id="9" name="Rechteck 8"/>
          <p:cNvSpPr/>
          <p:nvPr userDrawn="1"/>
        </p:nvSpPr>
        <p:spPr>
          <a:xfrm>
            <a:off x="611589" y="836640"/>
            <a:ext cx="144000" cy="936130"/>
          </a:xfrm>
          <a:prstGeom prst="rect">
            <a:avLst/>
          </a:prstGeom>
          <a:solidFill>
            <a:srgbClr val="E2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Line 17"/>
          <p:cNvSpPr>
            <a:spLocks noChangeShapeType="1"/>
          </p:cNvSpPr>
          <p:nvPr userDrawn="1"/>
        </p:nvSpPr>
        <p:spPr bwMode="auto">
          <a:xfrm flipV="1">
            <a:off x="3720616" y="473458"/>
            <a:ext cx="7920000" cy="0"/>
          </a:xfrm>
          <a:prstGeom prst="line">
            <a:avLst/>
          </a:prstGeom>
          <a:noFill/>
          <a:ln w="3175">
            <a:solidFill>
              <a:srgbClr val="808080"/>
            </a:solidFill>
            <a:round/>
            <a:headEnd/>
            <a:tailEnd/>
          </a:ln>
        </p:spPr>
        <p:txBody>
          <a:bodyPr wrap="none" anchor="ctr"/>
          <a:lstStyle/>
          <a:p>
            <a:pPr defTabSz="1072866" fontAlgn="auto">
              <a:spcBef>
                <a:spcPts val="0"/>
              </a:spcBef>
              <a:spcAft>
                <a:spcPts val="0"/>
              </a:spcAft>
              <a:defRPr/>
            </a:pPr>
            <a:endParaRPr lang="de-DE" sz="1800">
              <a:latin typeface="+mn-lt"/>
            </a:endParaRPr>
          </a:p>
        </p:txBody>
      </p:sp>
    </p:spTree>
    <p:extLst>
      <p:ext uri="{BB962C8B-B14F-4D97-AF65-F5344CB8AC3E}">
        <p14:creationId xmlns:p14="http://schemas.microsoft.com/office/powerpoint/2010/main" val="563380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104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Titelfolie mit Foto">
    <p:spTree>
      <p:nvGrpSpPr>
        <p:cNvPr id="1" name=""/>
        <p:cNvGrpSpPr/>
        <p:nvPr/>
      </p:nvGrpSpPr>
      <p:grpSpPr>
        <a:xfrm>
          <a:off x="0" y="0"/>
          <a:ext cx="0" cy="0"/>
          <a:chOff x="0" y="0"/>
          <a:chExt cx="0" cy="0"/>
        </a:xfrm>
      </p:grpSpPr>
      <p:sp>
        <p:nvSpPr>
          <p:cNvPr id="5" name="Textfeld 6"/>
          <p:cNvSpPr txBox="1">
            <a:spLocks noChangeArrowheads="1"/>
          </p:cNvSpPr>
          <p:nvPr/>
        </p:nvSpPr>
        <p:spPr bwMode="auto">
          <a:xfrm>
            <a:off x="10238317" y="6435726"/>
            <a:ext cx="863600" cy="200025"/>
          </a:xfrm>
          <a:prstGeom prst="rect">
            <a:avLst/>
          </a:prstGeom>
          <a:noFill/>
          <a:ln>
            <a:noFill/>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de-DE" altLang="de-DE" sz="700">
                <a:solidFill>
                  <a:srgbClr val="0099FF"/>
                </a:solidFill>
              </a:rPr>
              <a:t>UNICEF</a:t>
            </a:r>
          </a:p>
        </p:txBody>
      </p:sp>
      <p:sp>
        <p:nvSpPr>
          <p:cNvPr id="6" name="Rechteck 5"/>
          <p:cNvSpPr>
            <a:spLocks noChangeArrowheads="1"/>
          </p:cNvSpPr>
          <p:nvPr/>
        </p:nvSpPr>
        <p:spPr bwMode="auto">
          <a:xfrm>
            <a:off x="-48683" y="5113338"/>
            <a:ext cx="12240684" cy="1771650"/>
          </a:xfrm>
          <a:prstGeom prst="rect">
            <a:avLst/>
          </a:prstGeom>
          <a:solidFill>
            <a:srgbClr val="0099FF"/>
          </a:solidFill>
          <a:ln w="25400">
            <a:solidFill>
              <a:srgbClr val="0099FF"/>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de-DE" altLang="de-DE" sz="1800"/>
          </a:p>
        </p:txBody>
      </p:sp>
      <p:pic>
        <p:nvPicPr>
          <p:cNvPr id="7" name="Inhaltsplatzhalt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69400" y="5876926"/>
            <a:ext cx="2398184"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239350" y="5081410"/>
            <a:ext cx="8545117" cy="1800000"/>
          </a:xfrm>
          <a:noFill/>
        </p:spPr>
        <p:txBody>
          <a:bodyPr anchor="t"/>
          <a:lstStyle>
            <a:lvl1pPr>
              <a:defRPr sz="3600" b="1">
                <a:solidFill>
                  <a:schemeClr val="bg1"/>
                </a:solidFill>
              </a:defRPr>
            </a:lvl1pPr>
          </a:lstStyle>
          <a:p>
            <a:r>
              <a:rPr lang="de-DE"/>
              <a:t>Titelmasterformat durch Klicken bearbeiten</a:t>
            </a:r>
            <a:endParaRPr lang="de-DE" dirty="0"/>
          </a:p>
        </p:txBody>
      </p:sp>
      <p:sp>
        <p:nvSpPr>
          <p:cNvPr id="10" name="Untertitel 2"/>
          <p:cNvSpPr>
            <a:spLocks noGrp="1"/>
          </p:cNvSpPr>
          <p:nvPr>
            <p:ph type="subTitle" idx="1"/>
          </p:nvPr>
        </p:nvSpPr>
        <p:spPr>
          <a:xfrm>
            <a:off x="239351" y="5918324"/>
            <a:ext cx="8545117" cy="967061"/>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sp>
        <p:nvSpPr>
          <p:cNvPr id="12" name="Bildplatzhalter 11"/>
          <p:cNvSpPr>
            <a:spLocks noGrp="1"/>
          </p:cNvSpPr>
          <p:nvPr>
            <p:ph type="pic" sz="quarter" idx="10"/>
          </p:nvPr>
        </p:nvSpPr>
        <p:spPr>
          <a:xfrm>
            <a:off x="0" y="1"/>
            <a:ext cx="12192000" cy="5084763"/>
          </a:xfrm>
        </p:spPr>
        <p:txBody>
          <a:bodyPr rtlCol="0">
            <a:normAutofit/>
          </a:bodyPr>
          <a:lstStyle/>
          <a:p>
            <a:pPr lvl="0"/>
            <a:r>
              <a:rPr lang="de-DE" noProof="0"/>
              <a:t>Bild durch Klicken auf Symbol hinzufügen</a:t>
            </a:r>
          </a:p>
        </p:txBody>
      </p:sp>
    </p:spTree>
    <p:extLst>
      <p:ext uri="{BB962C8B-B14F-4D97-AF65-F5344CB8AC3E}">
        <p14:creationId xmlns:p14="http://schemas.microsoft.com/office/powerpoint/2010/main" val="120907368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to mit Text 2">
    <p:spTree>
      <p:nvGrpSpPr>
        <p:cNvPr id="1" name=""/>
        <p:cNvGrpSpPr/>
        <p:nvPr/>
      </p:nvGrpSpPr>
      <p:grpSpPr>
        <a:xfrm>
          <a:off x="0" y="0"/>
          <a:ext cx="0" cy="0"/>
          <a:chOff x="0" y="0"/>
          <a:chExt cx="0" cy="0"/>
        </a:xfrm>
      </p:grpSpPr>
      <p:sp>
        <p:nvSpPr>
          <p:cNvPr id="2" name="Titel 1"/>
          <p:cNvSpPr>
            <a:spLocks noGrp="1"/>
          </p:cNvSpPr>
          <p:nvPr>
            <p:ph type="title"/>
          </p:nvPr>
        </p:nvSpPr>
        <p:spPr>
          <a:xfrm>
            <a:off x="952500" y="274638"/>
            <a:ext cx="10284885" cy="1143000"/>
          </a:xfrm>
        </p:spPr>
        <p:txBody>
          <a:bodyPr/>
          <a:lstStyle/>
          <a:p>
            <a:r>
              <a:rPr lang="de-DE"/>
              <a:t>Titelmasterformat durch Klicken bearbeiten</a:t>
            </a:r>
            <a:endParaRPr lang="de-DE" dirty="0"/>
          </a:p>
        </p:txBody>
      </p:sp>
      <p:sp>
        <p:nvSpPr>
          <p:cNvPr id="4" name="Inhaltsplatzhalter 3"/>
          <p:cNvSpPr>
            <a:spLocks noGrp="1"/>
          </p:cNvSpPr>
          <p:nvPr>
            <p:ph sz="half" idx="2"/>
          </p:nvPr>
        </p:nvSpPr>
        <p:spPr>
          <a:xfrm>
            <a:off x="6154409" y="1600201"/>
            <a:ext cx="5082976" cy="4525963"/>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8"/>
          <p:cNvSpPr>
            <a:spLocks noGrp="1"/>
          </p:cNvSpPr>
          <p:nvPr>
            <p:ph type="pic" sz="quarter" idx="13"/>
          </p:nvPr>
        </p:nvSpPr>
        <p:spPr>
          <a:xfrm>
            <a:off x="952500" y="1600201"/>
            <a:ext cx="4405080" cy="4248497"/>
          </a:xfrm>
        </p:spPr>
        <p:txBody>
          <a:bodyPr rtlCol="0">
            <a:normAutofit/>
          </a:bodyPr>
          <a:lstStyle/>
          <a:p>
            <a:pPr lvl="0"/>
            <a:r>
              <a:rPr lang="de-DE" noProof="0"/>
              <a:t>Bild durch Klicken auf Symbol hinzufügen</a:t>
            </a:r>
            <a:endParaRPr lang="de-DE" noProof="0" dirty="0"/>
          </a:p>
        </p:txBody>
      </p:sp>
      <p:sp>
        <p:nvSpPr>
          <p:cNvPr id="11" name="Textplatzhalter 10"/>
          <p:cNvSpPr>
            <a:spLocks noGrp="1"/>
          </p:cNvSpPr>
          <p:nvPr>
            <p:ph type="body" sz="quarter" idx="14"/>
          </p:nvPr>
        </p:nvSpPr>
        <p:spPr>
          <a:xfrm>
            <a:off x="952500" y="5949950"/>
            <a:ext cx="4416000" cy="287338"/>
          </a:xfrm>
        </p:spPr>
        <p:txBody>
          <a:bodyPr>
            <a:noAutofit/>
          </a:bodyPr>
          <a:lstStyle>
            <a:lvl1pPr marL="0" indent="0">
              <a:buFontTx/>
              <a:buNone/>
              <a:defRPr sz="1400"/>
            </a:lvl1pPr>
          </a:lstStyle>
          <a:p>
            <a:pPr lvl="0"/>
            <a:r>
              <a:rPr lang="de-DE"/>
              <a:t>Textmasterformat bearbeiten</a:t>
            </a:r>
          </a:p>
        </p:txBody>
      </p:sp>
      <p:sp>
        <p:nvSpPr>
          <p:cNvPr id="6" name="Datumsplatzhalter 3"/>
          <p:cNvSpPr>
            <a:spLocks noGrp="1"/>
          </p:cNvSpPr>
          <p:nvPr>
            <p:ph type="dt" sz="half" idx="15"/>
          </p:nvPr>
        </p:nvSpPr>
        <p:spPr/>
        <p:txBody>
          <a:bodyPr/>
          <a:lstStyle>
            <a:lvl1pPr>
              <a:defRPr/>
            </a:lvl1pPr>
          </a:lstStyle>
          <a:p>
            <a:pPr>
              <a:defRPr/>
            </a:pPr>
            <a:endParaRPr lang="de-DE" altLang="de-DE"/>
          </a:p>
        </p:txBody>
      </p:sp>
      <p:sp>
        <p:nvSpPr>
          <p:cNvPr id="7" name="Fußzeilenplatzhalter 4"/>
          <p:cNvSpPr>
            <a:spLocks noGrp="1"/>
          </p:cNvSpPr>
          <p:nvPr>
            <p:ph type="ftr" sz="quarter" idx="16"/>
          </p:nvPr>
        </p:nvSpPr>
        <p:spPr/>
        <p:txBody>
          <a:bodyPr/>
          <a:lstStyle>
            <a:lvl1pPr>
              <a:defRPr/>
            </a:lvl1pPr>
          </a:lstStyle>
          <a:p>
            <a:pPr>
              <a:defRPr/>
            </a:pPr>
            <a:endParaRPr lang="de-DE" altLang="de-DE"/>
          </a:p>
        </p:txBody>
      </p:sp>
      <p:sp>
        <p:nvSpPr>
          <p:cNvPr id="8" name="Foliennummernplatzhalter 5"/>
          <p:cNvSpPr>
            <a:spLocks noGrp="1"/>
          </p:cNvSpPr>
          <p:nvPr>
            <p:ph type="sldNum" sz="quarter" idx="17"/>
          </p:nvPr>
        </p:nvSpPr>
        <p:spPr/>
        <p:txBody>
          <a:bodyPr/>
          <a:lstStyle>
            <a:lvl1pPr>
              <a:defRPr/>
            </a:lvl1pPr>
          </a:lstStyle>
          <a:p>
            <a:pPr>
              <a:defRPr/>
            </a:pPr>
            <a:endParaRPr lang="de-DE" altLang="de-DE"/>
          </a:p>
        </p:txBody>
      </p:sp>
    </p:spTree>
    <p:extLst>
      <p:ext uri="{BB962C8B-B14F-4D97-AF65-F5344CB8AC3E}">
        <p14:creationId xmlns:p14="http://schemas.microsoft.com/office/powerpoint/2010/main" val="1878989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44800" y="835200"/>
            <a:ext cx="10800000" cy="936000"/>
          </a:xfrm>
          <a:prstGeom prst="rect">
            <a:avLst/>
          </a:prstGeom>
        </p:spPr>
        <p:txBody>
          <a:bodyPr vert="horz" lIns="36000" tIns="36000" rIns="36000" bIns="36000" rtlCol="0" anchor="ctr">
            <a:noAutofit/>
          </a:bodyPr>
          <a:lstStyle/>
          <a:p>
            <a:r>
              <a:rPr lang="de-DE" dirty="0"/>
              <a:t>Titelmasterformat durch Klicken bearbeiten</a:t>
            </a:r>
          </a:p>
        </p:txBody>
      </p:sp>
      <p:sp>
        <p:nvSpPr>
          <p:cNvPr id="3" name="Textplatzhalter 2"/>
          <p:cNvSpPr>
            <a:spLocks noGrp="1"/>
          </p:cNvSpPr>
          <p:nvPr>
            <p:ph type="body" idx="1"/>
          </p:nvPr>
        </p:nvSpPr>
        <p:spPr>
          <a:xfrm>
            <a:off x="576000" y="1980000"/>
            <a:ext cx="11040000" cy="4320000"/>
          </a:xfrm>
          <a:prstGeom prst="rect">
            <a:avLst/>
          </a:prstGeom>
        </p:spPr>
        <p:txBody>
          <a:bodyPr vert="horz" lIns="0" tIns="36000" rIns="0" bIns="36000" rtlCol="0">
            <a:normAutofit/>
          </a:bodyPr>
          <a:lstStyle/>
          <a:p>
            <a:pPr lvl="0"/>
            <a:r>
              <a:rPr lang="de-DE" dirty="0"/>
              <a:t>Textmasterformat bearbeiten</a:t>
            </a:r>
          </a:p>
          <a:p>
            <a:pPr lvl="1"/>
            <a:r>
              <a:rPr lang="de-DE" dirty="0"/>
              <a:t>Zweite Ebene</a:t>
            </a:r>
          </a:p>
          <a:p>
            <a:pPr lvl="2"/>
            <a:r>
              <a:rPr lang="de-DE" dirty="0"/>
              <a:t>Dritte Ebene</a:t>
            </a:r>
          </a:p>
        </p:txBody>
      </p:sp>
      <p:sp>
        <p:nvSpPr>
          <p:cNvPr id="4" name="Datumsplatzhalter 3"/>
          <p:cNvSpPr>
            <a:spLocks noGrp="1"/>
          </p:cNvSpPr>
          <p:nvPr>
            <p:ph type="dt" sz="half" idx="2"/>
          </p:nvPr>
        </p:nvSpPr>
        <p:spPr>
          <a:xfrm>
            <a:off x="527381" y="6453376"/>
            <a:ext cx="1440000" cy="360000"/>
          </a:xfrm>
          <a:prstGeom prst="rect">
            <a:avLst/>
          </a:prstGeom>
        </p:spPr>
        <p:txBody>
          <a:bodyPr vert="horz" lIns="91440" tIns="45720" rIns="91440" bIns="45720" rtlCol="0" anchor="ctr"/>
          <a:lstStyle>
            <a:lvl1pPr algn="l">
              <a:defRPr sz="1200">
                <a:solidFill>
                  <a:srgbClr val="808080"/>
                </a:solidFill>
                <a:latin typeface="Arial" pitchFamily="34" charset="0"/>
                <a:cs typeface="Arial" pitchFamily="34" charset="0"/>
              </a:defRPr>
            </a:lvl1pPr>
          </a:lstStyle>
          <a:p>
            <a:fld id="{6E7377B8-7098-4304-968E-D69D6386D549}" type="datetimeFigureOut">
              <a:rPr lang="de-DE" smtClean="0"/>
              <a:pPr/>
              <a:t>27.03.2024</a:t>
            </a:fld>
            <a:endParaRPr lang="de-DE" dirty="0"/>
          </a:p>
        </p:txBody>
      </p:sp>
      <p:sp>
        <p:nvSpPr>
          <p:cNvPr id="5" name="Fußzeilenplatzhalter 4"/>
          <p:cNvSpPr>
            <a:spLocks noGrp="1"/>
          </p:cNvSpPr>
          <p:nvPr>
            <p:ph type="ftr" sz="quarter" idx="3"/>
          </p:nvPr>
        </p:nvSpPr>
        <p:spPr>
          <a:xfrm>
            <a:off x="4176000" y="6453376"/>
            <a:ext cx="3840000" cy="360000"/>
          </a:xfrm>
          <a:prstGeom prst="rect">
            <a:avLst/>
          </a:prstGeom>
        </p:spPr>
        <p:txBody>
          <a:bodyPr vert="horz" lIns="91440" tIns="45720" rIns="91440" bIns="45720" rtlCol="0" anchor="ctr"/>
          <a:lstStyle>
            <a:lvl1pPr algn="ctr">
              <a:defRPr sz="1200">
                <a:solidFill>
                  <a:srgbClr val="808080"/>
                </a:solidFill>
                <a:latin typeface="Arial" pitchFamily="34" charset="0"/>
                <a:cs typeface="Arial" pitchFamily="34" charset="0"/>
              </a:defRPr>
            </a:lvl1pPr>
          </a:lstStyle>
          <a:p>
            <a:endParaRPr lang="de-DE" dirty="0"/>
          </a:p>
        </p:txBody>
      </p:sp>
      <p:sp>
        <p:nvSpPr>
          <p:cNvPr id="6" name="Foliennummernplatzhalter 5"/>
          <p:cNvSpPr>
            <a:spLocks noGrp="1"/>
          </p:cNvSpPr>
          <p:nvPr>
            <p:ph type="sldNum" sz="quarter" idx="4"/>
          </p:nvPr>
        </p:nvSpPr>
        <p:spPr>
          <a:xfrm>
            <a:off x="10224619" y="6453376"/>
            <a:ext cx="1440000" cy="360000"/>
          </a:xfrm>
          <a:prstGeom prst="rect">
            <a:avLst/>
          </a:prstGeom>
        </p:spPr>
        <p:txBody>
          <a:bodyPr vert="horz" lIns="91440" tIns="45720" rIns="91440" bIns="45720" rtlCol="0" anchor="ctr"/>
          <a:lstStyle>
            <a:lvl1pPr algn="r">
              <a:defRPr sz="1200">
                <a:solidFill>
                  <a:srgbClr val="808080"/>
                </a:solidFill>
                <a:latin typeface="Arial" pitchFamily="34" charset="0"/>
                <a:cs typeface="Arial" pitchFamily="34" charset="0"/>
              </a:defRPr>
            </a:lvl1pPr>
          </a:lstStyle>
          <a:p>
            <a:fld id="{8D9D8162-0B69-4D9F-89F9-48D6331328F2}" type="slidenum">
              <a:rPr lang="de-DE" smtClean="0"/>
              <a:pPr/>
              <a:t>‹#›</a:t>
            </a:fld>
            <a:endParaRPr lang="de-DE" dirty="0"/>
          </a:p>
        </p:txBody>
      </p:sp>
    </p:spTree>
    <p:extLst>
      <p:ext uri="{BB962C8B-B14F-4D97-AF65-F5344CB8AC3E}">
        <p14:creationId xmlns:p14="http://schemas.microsoft.com/office/powerpoint/2010/main" val="3848001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1"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spcBef>
          <a:spcPct val="0"/>
        </a:spcBef>
        <a:buNone/>
        <a:defRPr sz="3200" kern="1200">
          <a:solidFill>
            <a:srgbClr val="E2001A"/>
          </a:solidFill>
          <a:latin typeface="Arial" pitchFamily="34" charset="0"/>
          <a:ea typeface="+mj-ea"/>
          <a:cs typeface="Arial" pitchFamily="34" charset="0"/>
        </a:defRPr>
      </a:lvl1pPr>
    </p:titleStyle>
    <p:bodyStyle>
      <a:lvl1pPr marL="266700" indent="-266700" algn="l" defTabSz="914400" rtl="0" eaLnBrk="1" latinLnBrk="0" hangingPunct="1">
        <a:spcBef>
          <a:spcPct val="20000"/>
        </a:spcBef>
        <a:buFont typeface="Wingdings" pitchFamily="2" charset="2"/>
        <a:buChar char="§"/>
        <a:defRPr sz="2800" kern="1200">
          <a:solidFill>
            <a:srgbClr val="808080"/>
          </a:solidFill>
          <a:latin typeface="Arial" pitchFamily="34" charset="0"/>
          <a:ea typeface="+mn-ea"/>
          <a:cs typeface="Arial" pitchFamily="34" charset="0"/>
        </a:defRPr>
      </a:lvl1pPr>
      <a:lvl2pPr marL="533400" indent="-266700" algn="l" defTabSz="914400" rtl="0" eaLnBrk="1" latinLnBrk="0" hangingPunct="1">
        <a:spcBef>
          <a:spcPct val="20000"/>
        </a:spcBef>
        <a:buFont typeface="Wingdings" pitchFamily="2" charset="2"/>
        <a:buChar char="§"/>
        <a:defRPr sz="2400" kern="1200">
          <a:solidFill>
            <a:srgbClr val="808080"/>
          </a:solidFill>
          <a:latin typeface="Arial" pitchFamily="34" charset="0"/>
          <a:ea typeface="+mn-ea"/>
          <a:cs typeface="Arial" pitchFamily="34" charset="0"/>
        </a:defRPr>
      </a:lvl2pPr>
      <a:lvl3pPr marL="812800" indent="-279400" algn="l" defTabSz="914400" rtl="0" eaLnBrk="1" latinLnBrk="0" hangingPunct="1">
        <a:spcBef>
          <a:spcPct val="20000"/>
        </a:spcBef>
        <a:buFont typeface="Symbol" pitchFamily="18" charset="2"/>
        <a:buChar char="-"/>
        <a:defRPr sz="1800" kern="1200">
          <a:solidFill>
            <a:srgbClr val="80808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a:t>Robo</a:t>
            </a:r>
            <a:r>
              <a:rPr lang="de-DE" dirty="0"/>
              <a:t> Exploration und autonome Maschinen</a:t>
            </a:r>
          </a:p>
        </p:txBody>
      </p:sp>
      <p:sp>
        <p:nvSpPr>
          <p:cNvPr id="3" name="Untertitel 2"/>
          <p:cNvSpPr>
            <a:spLocks noGrp="1"/>
          </p:cNvSpPr>
          <p:nvPr>
            <p:ph type="subTitle" idx="1"/>
          </p:nvPr>
        </p:nvSpPr>
        <p:spPr>
          <a:xfrm>
            <a:off x="1379476" y="2529060"/>
            <a:ext cx="9433048" cy="323896"/>
          </a:xfrm>
        </p:spPr>
        <p:txBody>
          <a:bodyPr/>
          <a:lstStyle/>
          <a:p>
            <a:pPr algn="ctr"/>
            <a:r>
              <a:rPr lang="de-DE" sz="1600" dirty="0"/>
              <a:t>Ugurtan Can Cetin, Linus Fischer, Marvin Obert, Robin Liebschwager, Luca Wehrle</a:t>
            </a:r>
          </a:p>
        </p:txBody>
      </p:sp>
    </p:spTree>
    <p:extLst>
      <p:ext uri="{BB962C8B-B14F-4D97-AF65-F5344CB8AC3E}">
        <p14:creationId xmlns:p14="http://schemas.microsoft.com/office/powerpoint/2010/main" val="2659137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Unser gewählter Algorithmus</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Partikelfilter</a:t>
            </a:r>
          </a:p>
          <a:p>
            <a:pPr lvl="1"/>
            <a:r>
              <a:rPr lang="de-DE" dirty="0"/>
              <a:t>Kann für nicht-lineare Systeme genutzt werden</a:t>
            </a:r>
          </a:p>
          <a:p>
            <a:pPr lvl="1"/>
            <a:r>
              <a:rPr lang="de-DE" dirty="0"/>
              <a:t>Unsicherheit nicht auf Gaußsche Verteilung beschränkt</a:t>
            </a:r>
          </a:p>
          <a:p>
            <a:pPr lvl="1"/>
            <a:r>
              <a:rPr lang="de-DE" dirty="0"/>
              <a:t>Skalierbar</a:t>
            </a:r>
          </a:p>
          <a:p>
            <a:pPr lvl="1"/>
            <a:r>
              <a:rPr lang="de-DE" dirty="0"/>
              <a:t>Ein sehr cooles Konzept</a:t>
            </a:r>
          </a:p>
        </p:txBody>
      </p:sp>
    </p:spTree>
    <p:extLst>
      <p:ext uri="{BB962C8B-B14F-4D97-AF65-F5344CB8AC3E}">
        <p14:creationId xmlns:p14="http://schemas.microsoft.com/office/powerpoint/2010/main" val="67438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Implementierungs</a:t>
            </a:r>
            <a:r>
              <a:rPr lang="de-DE" dirty="0"/>
              <a:t> Code</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Robot- &amp; Sensor-Interface</a:t>
            </a:r>
          </a:p>
          <a:p>
            <a:r>
              <a:rPr lang="de-DE" dirty="0"/>
              <a:t>Partikelfilter</a:t>
            </a:r>
          </a:p>
          <a:p>
            <a:r>
              <a:rPr lang="de-DE" dirty="0"/>
              <a:t>Map</a:t>
            </a:r>
          </a:p>
          <a:p>
            <a:r>
              <a:rPr lang="de-DE" dirty="0" err="1"/>
              <a:t>Mainloop</a:t>
            </a:r>
            <a:endParaRPr lang="de-DE" dirty="0"/>
          </a:p>
        </p:txBody>
      </p:sp>
    </p:spTree>
    <p:extLst>
      <p:ext uri="{BB962C8B-B14F-4D97-AF65-F5344CB8AC3E}">
        <p14:creationId xmlns:p14="http://schemas.microsoft.com/office/powerpoint/2010/main" val="4569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Robot Interface &amp; Sensor Interface</a:t>
            </a:r>
          </a:p>
        </p:txBody>
      </p:sp>
      <p:sp>
        <p:nvSpPr>
          <p:cNvPr id="4" name="Content Placeholder 3">
            <a:extLst>
              <a:ext uri="{FF2B5EF4-FFF2-40B4-BE49-F238E27FC236}">
                <a16:creationId xmlns:a16="http://schemas.microsoft.com/office/drawing/2014/main" id="{5B24DCBD-8FC4-6980-C0B8-1B8662A2D81F}"/>
              </a:ext>
            </a:extLst>
          </p:cNvPr>
          <p:cNvSpPr>
            <a:spLocks noGrp="1"/>
          </p:cNvSpPr>
          <p:nvPr>
            <p:ph idx="1"/>
          </p:nvPr>
        </p:nvSpPr>
        <p:spPr/>
        <p:txBody>
          <a:bodyPr/>
          <a:lstStyle/>
          <a:p>
            <a:r>
              <a:rPr lang="de-DE" dirty="0"/>
              <a:t>Move Forward</a:t>
            </a:r>
          </a:p>
          <a:p>
            <a:r>
              <a:rPr lang="de-DE" dirty="0" err="1"/>
              <a:t>Rotate</a:t>
            </a:r>
            <a:r>
              <a:rPr lang="de-DE" dirty="0"/>
              <a:t> Robot</a:t>
            </a:r>
          </a:p>
          <a:p>
            <a:r>
              <a:rPr lang="de-DE" dirty="0"/>
              <a:t>Time Limit </a:t>
            </a:r>
            <a:r>
              <a:rPr lang="de-DE" dirty="0" err="1"/>
              <a:t>Exceeded</a:t>
            </a:r>
            <a:endParaRPr lang="de-DE" dirty="0"/>
          </a:p>
          <a:p>
            <a:endParaRPr lang="de-DE" dirty="0"/>
          </a:p>
          <a:p>
            <a:r>
              <a:rPr lang="de-DE" dirty="0" err="1"/>
              <a:t>Get</a:t>
            </a:r>
            <a:r>
              <a:rPr lang="de-DE" dirty="0"/>
              <a:t> </a:t>
            </a:r>
            <a:r>
              <a:rPr lang="de-DE" dirty="0" err="1"/>
              <a:t>Distances</a:t>
            </a:r>
            <a:endParaRPr lang="de-DE" dirty="0"/>
          </a:p>
          <a:p>
            <a:pPr lvl="1"/>
            <a:r>
              <a:rPr lang="de-DE"/>
              <a:t>Distanzen pro 10</a:t>
            </a:r>
            <a:r>
              <a:rPr lang="de-DE" dirty="0"/>
              <a:t>°</a:t>
            </a:r>
          </a:p>
        </p:txBody>
      </p:sp>
    </p:spTree>
    <p:extLst>
      <p:ext uri="{BB962C8B-B14F-4D97-AF65-F5344CB8AC3E}">
        <p14:creationId xmlns:p14="http://schemas.microsoft.com/office/powerpoint/2010/main" val="2281808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Partikelfilter</a:t>
            </a:r>
          </a:p>
        </p:txBody>
      </p:sp>
      <p:sp>
        <p:nvSpPr>
          <p:cNvPr id="6" name="Content Placeholder 4">
            <a:extLst>
              <a:ext uri="{FF2B5EF4-FFF2-40B4-BE49-F238E27FC236}">
                <a16:creationId xmlns:a16="http://schemas.microsoft.com/office/drawing/2014/main" id="{C0F42D09-83E3-897C-A34D-ED4F9BD13510}"/>
              </a:ext>
            </a:extLst>
          </p:cNvPr>
          <p:cNvSpPr>
            <a:spLocks noGrp="1"/>
          </p:cNvSpPr>
          <p:nvPr>
            <p:ph idx="1"/>
          </p:nvPr>
        </p:nvSpPr>
        <p:spPr>
          <a:xfrm>
            <a:off x="576000" y="1980000"/>
            <a:ext cx="11040000" cy="4320000"/>
          </a:xfrm>
        </p:spPr>
        <p:txBody>
          <a:bodyPr/>
          <a:lstStyle/>
          <a:p>
            <a:pPr marL="514350" indent="-514350">
              <a:buFont typeface="+mj-lt"/>
              <a:buAutoNum type="arabicPeriod"/>
            </a:pPr>
            <a:r>
              <a:rPr lang="de-DE" dirty="0"/>
              <a:t>Sampling</a:t>
            </a:r>
          </a:p>
          <a:p>
            <a:pPr lvl="1"/>
            <a:r>
              <a:rPr lang="de-DE" dirty="0"/>
              <a:t>Erstellung von Partikeln und initial Gewichtung</a:t>
            </a:r>
          </a:p>
          <a:p>
            <a:pPr marL="514350" indent="-514350">
              <a:buFont typeface="+mj-lt"/>
              <a:buAutoNum type="arabicPeriod"/>
            </a:pPr>
            <a:r>
              <a:rPr lang="de-DE" dirty="0"/>
              <a:t>Gewichtung</a:t>
            </a:r>
          </a:p>
          <a:p>
            <a:pPr lvl="1"/>
            <a:r>
              <a:rPr lang="de-DE" dirty="0"/>
              <a:t>Berechnung neuer Gewichte von Partikeln</a:t>
            </a:r>
          </a:p>
          <a:p>
            <a:pPr marL="514350" indent="-514350">
              <a:buFont typeface="+mj-lt"/>
              <a:buAutoNum type="arabicPeriod"/>
            </a:pPr>
            <a:r>
              <a:rPr lang="de-DE" dirty="0"/>
              <a:t>Resampling</a:t>
            </a:r>
          </a:p>
          <a:p>
            <a:pPr lvl="1"/>
            <a:r>
              <a:rPr lang="de-DE" dirty="0"/>
              <a:t>Partikel mit hohem Gewicht werden eher als Vorlage für neue Partikel genommen, und Partikel mit niedrigem Gewicht werden vergessen</a:t>
            </a:r>
          </a:p>
          <a:p>
            <a:pPr marL="0" indent="0">
              <a:buNone/>
            </a:pPr>
            <a:endParaRPr lang="de-DE" dirty="0"/>
          </a:p>
          <a:p>
            <a:pPr marL="0" indent="0">
              <a:buNone/>
            </a:pPr>
            <a:endParaRPr lang="de-DE" dirty="0"/>
          </a:p>
        </p:txBody>
      </p:sp>
    </p:spTree>
    <p:extLst>
      <p:ext uri="{BB962C8B-B14F-4D97-AF65-F5344CB8AC3E}">
        <p14:creationId xmlns:p14="http://schemas.microsoft.com/office/powerpoint/2010/main" val="274947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Partikelfilter</a:t>
            </a:r>
          </a:p>
        </p:txBody>
      </p:sp>
      <p:pic>
        <p:nvPicPr>
          <p:cNvPr id="7" name="Picture 6">
            <a:extLst>
              <a:ext uri="{FF2B5EF4-FFF2-40B4-BE49-F238E27FC236}">
                <a16:creationId xmlns:a16="http://schemas.microsoft.com/office/drawing/2014/main" id="{F6482462-0C88-1A83-392E-2F23C3F3421F}"/>
              </a:ext>
            </a:extLst>
          </p:cNvPr>
          <p:cNvPicPr>
            <a:picLocks noChangeAspect="1"/>
          </p:cNvPicPr>
          <p:nvPr/>
        </p:nvPicPr>
        <p:blipFill>
          <a:blip r:embed="rId3"/>
          <a:stretch>
            <a:fillRect/>
          </a:stretch>
        </p:blipFill>
        <p:spPr>
          <a:xfrm>
            <a:off x="479376" y="2060848"/>
            <a:ext cx="10992544" cy="4417386"/>
          </a:xfrm>
          <a:prstGeom prst="rect">
            <a:avLst/>
          </a:prstGeom>
        </p:spPr>
      </p:pic>
    </p:spTree>
    <p:extLst>
      <p:ext uri="{BB962C8B-B14F-4D97-AF65-F5344CB8AC3E}">
        <p14:creationId xmlns:p14="http://schemas.microsoft.com/office/powerpoint/2010/main" val="43912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844800" y="835200"/>
            <a:ext cx="10800000" cy="936000"/>
          </a:xfrm>
        </p:spPr>
        <p:txBody>
          <a:bodyPr anchor="ctr">
            <a:normAutofit/>
          </a:bodyPr>
          <a:lstStyle/>
          <a:p>
            <a:r>
              <a:rPr lang="de-DE" dirty="0"/>
              <a:t>Map</a:t>
            </a:r>
          </a:p>
        </p:txBody>
      </p:sp>
      <p:sp>
        <p:nvSpPr>
          <p:cNvPr id="4" name="Content Placeholder 3">
            <a:extLst>
              <a:ext uri="{FF2B5EF4-FFF2-40B4-BE49-F238E27FC236}">
                <a16:creationId xmlns:a16="http://schemas.microsoft.com/office/drawing/2014/main" id="{5B24DCBD-8FC4-6980-C0B8-1B8662A2D81F}"/>
              </a:ext>
            </a:extLst>
          </p:cNvPr>
          <p:cNvSpPr>
            <a:spLocks noGrp="1"/>
          </p:cNvSpPr>
          <p:nvPr>
            <p:ph sz="half" idx="1"/>
          </p:nvPr>
        </p:nvSpPr>
        <p:spPr>
          <a:xfrm>
            <a:off x="609600" y="1989138"/>
            <a:ext cx="5384800" cy="4320000"/>
          </a:xfrm>
        </p:spPr>
        <p:txBody>
          <a:bodyPr>
            <a:normAutofit/>
          </a:bodyPr>
          <a:lstStyle/>
          <a:p>
            <a:r>
              <a:rPr lang="de-DE" dirty="0"/>
              <a:t>Zuerst mit Matrix</a:t>
            </a:r>
          </a:p>
          <a:p>
            <a:r>
              <a:rPr lang="de-DE" dirty="0"/>
              <a:t>Später Einsatz von Quad-</a:t>
            </a:r>
            <a:r>
              <a:rPr lang="de-DE" dirty="0" err="1"/>
              <a:t>Trees</a:t>
            </a:r>
            <a:endParaRPr lang="de-DE" dirty="0"/>
          </a:p>
          <a:p>
            <a:r>
              <a:rPr lang="de-DE" dirty="0"/>
              <a:t>Begrenzung der Auflösung auf 8 cm</a:t>
            </a:r>
          </a:p>
        </p:txBody>
      </p:sp>
      <p:pic>
        <p:nvPicPr>
          <p:cNvPr id="5" name="Grafik 4" descr="Ein Bild, das Diagramm, Reihe, Entwurf, Origami enthält.&#10;&#10;Automatisch generierte Beschreibung">
            <a:extLst>
              <a:ext uri="{FF2B5EF4-FFF2-40B4-BE49-F238E27FC236}">
                <a16:creationId xmlns:a16="http://schemas.microsoft.com/office/drawing/2014/main" id="{0F9D98F9-C3CE-423E-DB10-77773337D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75" y="1989138"/>
            <a:ext cx="5067449" cy="4320000"/>
          </a:xfrm>
          <a:prstGeom prst="rect">
            <a:avLst/>
          </a:prstGeom>
          <a:noFill/>
        </p:spPr>
      </p:pic>
      <p:pic>
        <p:nvPicPr>
          <p:cNvPr id="7" name="Grafik 6">
            <a:extLst>
              <a:ext uri="{FF2B5EF4-FFF2-40B4-BE49-F238E27FC236}">
                <a16:creationId xmlns:a16="http://schemas.microsoft.com/office/drawing/2014/main" id="{B8D7386D-02AF-64A0-DC8C-F1553946A2DE}"/>
              </a:ext>
            </a:extLst>
          </p:cNvPr>
          <p:cNvPicPr>
            <a:picLocks noChangeAspect="1"/>
          </p:cNvPicPr>
          <p:nvPr/>
        </p:nvPicPr>
        <p:blipFill rotWithShape="1">
          <a:blip r:embed="rId4"/>
          <a:srcRect l="7301" t="10984" r="6649" b="6628"/>
          <a:stretch/>
        </p:blipFill>
        <p:spPr>
          <a:xfrm>
            <a:off x="609600" y="3284984"/>
            <a:ext cx="3309168" cy="3168352"/>
          </a:xfrm>
          <a:prstGeom prst="rect">
            <a:avLst/>
          </a:prstGeom>
        </p:spPr>
      </p:pic>
    </p:spTree>
    <p:extLst>
      <p:ext uri="{BB962C8B-B14F-4D97-AF65-F5344CB8AC3E}">
        <p14:creationId xmlns:p14="http://schemas.microsoft.com/office/powerpoint/2010/main" val="3053172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Mainloop</a:t>
            </a:r>
            <a:endParaRPr lang="de-DE" dirty="0"/>
          </a:p>
        </p:txBody>
      </p:sp>
      <p:sp>
        <p:nvSpPr>
          <p:cNvPr id="4" name="Content Placeholder 3">
            <a:extLst>
              <a:ext uri="{FF2B5EF4-FFF2-40B4-BE49-F238E27FC236}">
                <a16:creationId xmlns:a16="http://schemas.microsoft.com/office/drawing/2014/main" id="{5B24DCBD-8FC4-6980-C0B8-1B8662A2D81F}"/>
              </a:ext>
            </a:extLst>
          </p:cNvPr>
          <p:cNvSpPr>
            <a:spLocks noGrp="1"/>
          </p:cNvSpPr>
          <p:nvPr>
            <p:ph idx="1"/>
          </p:nvPr>
        </p:nvSpPr>
        <p:spPr/>
        <p:txBody>
          <a:bodyPr/>
          <a:lstStyle/>
          <a:p>
            <a:r>
              <a:rPr lang="de-DE" dirty="0"/>
              <a:t>Scannung der Distanzen 360°</a:t>
            </a:r>
          </a:p>
          <a:p>
            <a:r>
              <a:rPr lang="de-DE" dirty="0"/>
              <a:t>Fahralgorithmus</a:t>
            </a:r>
          </a:p>
          <a:p>
            <a:r>
              <a:rPr lang="de-DE" dirty="0"/>
              <a:t>Ermitteln der Position</a:t>
            </a:r>
          </a:p>
          <a:p>
            <a:r>
              <a:rPr lang="de-DE" dirty="0"/>
              <a:t>Speichern der </a:t>
            </a:r>
            <a:r>
              <a:rPr lang="de-DE" dirty="0" err="1"/>
              <a:t>Map</a:t>
            </a:r>
            <a:endParaRPr lang="de-DE" dirty="0"/>
          </a:p>
        </p:txBody>
      </p:sp>
    </p:spTree>
    <p:extLst>
      <p:ext uri="{BB962C8B-B14F-4D97-AF65-F5344CB8AC3E}">
        <p14:creationId xmlns:p14="http://schemas.microsoft.com/office/powerpoint/2010/main" val="22578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7546420E-081B-7655-864C-842AF8CC7F2A}"/>
              </a:ext>
            </a:extLst>
          </p:cNvPr>
          <p:cNvSpPr/>
          <p:nvPr/>
        </p:nvSpPr>
        <p:spPr>
          <a:xfrm>
            <a:off x="805363" y="2132856"/>
            <a:ext cx="4320480" cy="388850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Inhaltsplatzhalter 4" descr="Auto mit einfarbiger Füllung">
            <a:extLst>
              <a:ext uri="{FF2B5EF4-FFF2-40B4-BE49-F238E27FC236}">
                <a16:creationId xmlns:a16="http://schemas.microsoft.com/office/drawing/2014/main" id="{88837386-1A80-DBD2-29C9-0311D97F3C0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571714" y="2618275"/>
            <a:ext cx="1241903" cy="1213109"/>
          </a:xfrm>
        </p:spPr>
      </p:pic>
      <p:sp>
        <p:nvSpPr>
          <p:cNvPr id="3" name="Titel 2">
            <a:extLst>
              <a:ext uri="{FF2B5EF4-FFF2-40B4-BE49-F238E27FC236}">
                <a16:creationId xmlns:a16="http://schemas.microsoft.com/office/drawing/2014/main" id="{85F79EEF-4089-9B3E-7B73-894650DC789F}"/>
              </a:ext>
            </a:extLst>
          </p:cNvPr>
          <p:cNvSpPr>
            <a:spLocks noGrp="1"/>
          </p:cNvSpPr>
          <p:nvPr>
            <p:ph type="title"/>
          </p:nvPr>
        </p:nvSpPr>
        <p:spPr/>
        <p:txBody>
          <a:bodyPr/>
          <a:lstStyle/>
          <a:p>
            <a:r>
              <a:rPr lang="de-DE" dirty="0" err="1"/>
              <a:t>Mainloop</a:t>
            </a:r>
            <a:endParaRPr lang="de-DE" dirty="0"/>
          </a:p>
        </p:txBody>
      </p:sp>
      <p:cxnSp>
        <p:nvCxnSpPr>
          <p:cNvPr id="8" name="Gerader Verbinder 7">
            <a:extLst>
              <a:ext uri="{FF2B5EF4-FFF2-40B4-BE49-F238E27FC236}">
                <a16:creationId xmlns:a16="http://schemas.microsoft.com/office/drawing/2014/main" id="{EF4C82CE-2330-C03F-2DDE-0B761AD5C570}"/>
              </a:ext>
            </a:extLst>
          </p:cNvPr>
          <p:cNvCxnSpPr>
            <a:cxnSpLocks/>
          </p:cNvCxnSpPr>
          <p:nvPr/>
        </p:nvCxnSpPr>
        <p:spPr>
          <a:xfrm>
            <a:off x="3287688" y="2216542"/>
            <a:ext cx="0" cy="648072"/>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1" name="Textfeld 10">
            <a:extLst>
              <a:ext uri="{FF2B5EF4-FFF2-40B4-BE49-F238E27FC236}">
                <a16:creationId xmlns:a16="http://schemas.microsoft.com/office/drawing/2014/main" id="{A1DD6439-2859-E145-B065-8782851347BA}"/>
              </a:ext>
            </a:extLst>
          </p:cNvPr>
          <p:cNvSpPr txBox="1"/>
          <p:nvPr/>
        </p:nvSpPr>
        <p:spPr>
          <a:xfrm>
            <a:off x="3294951" y="2355912"/>
            <a:ext cx="914400" cy="369332"/>
          </a:xfrm>
          <a:prstGeom prst="rect">
            <a:avLst/>
          </a:prstGeom>
          <a:noFill/>
        </p:spPr>
        <p:txBody>
          <a:bodyPr wrap="square" rtlCol="0">
            <a:spAutoFit/>
          </a:bodyPr>
          <a:lstStyle/>
          <a:p>
            <a:r>
              <a:rPr lang="de-DE" dirty="0"/>
              <a:t>30cm</a:t>
            </a:r>
          </a:p>
        </p:txBody>
      </p:sp>
      <p:pic>
        <p:nvPicPr>
          <p:cNvPr id="13" name="Inhaltsplatzhalter 4" descr="Auto mit einfarbiger Füllung">
            <a:extLst>
              <a:ext uri="{FF2B5EF4-FFF2-40B4-BE49-F238E27FC236}">
                <a16:creationId xmlns:a16="http://schemas.microsoft.com/office/drawing/2014/main" id="{A8EDF67F-CC07-8DAD-9CB0-2D3B54987E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60518" y="2106588"/>
            <a:ext cx="1652283" cy="1613974"/>
          </a:xfrm>
          <a:prstGeom prst="rect">
            <a:avLst/>
          </a:prstGeom>
        </p:spPr>
      </p:pic>
      <p:cxnSp>
        <p:nvCxnSpPr>
          <p:cNvPr id="15" name="Gerader Verbinder 14">
            <a:extLst>
              <a:ext uri="{FF2B5EF4-FFF2-40B4-BE49-F238E27FC236}">
                <a16:creationId xmlns:a16="http://schemas.microsoft.com/office/drawing/2014/main" id="{1B359E74-0440-E04B-8E16-890C633E1031}"/>
              </a:ext>
            </a:extLst>
          </p:cNvPr>
          <p:cNvCxnSpPr>
            <a:cxnSpLocks/>
          </p:cNvCxnSpPr>
          <p:nvPr/>
        </p:nvCxnSpPr>
        <p:spPr>
          <a:xfrm>
            <a:off x="6655946" y="2169640"/>
            <a:ext cx="0" cy="125936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Gerader Verbinder 17">
            <a:extLst>
              <a:ext uri="{FF2B5EF4-FFF2-40B4-BE49-F238E27FC236}">
                <a16:creationId xmlns:a16="http://schemas.microsoft.com/office/drawing/2014/main" id="{225BC3BD-EFAA-6E49-8CC9-E44CDE2C77C8}"/>
              </a:ext>
            </a:extLst>
          </p:cNvPr>
          <p:cNvCxnSpPr>
            <a:cxnSpLocks/>
          </p:cNvCxnSpPr>
          <p:nvPr/>
        </p:nvCxnSpPr>
        <p:spPr>
          <a:xfrm>
            <a:off x="6655946" y="2169640"/>
            <a:ext cx="2738718" cy="0"/>
          </a:xfrm>
          <a:prstGeom prst="line">
            <a:avLst/>
          </a:prstGeom>
          <a:ln w="28575"/>
        </p:spPr>
        <p:style>
          <a:lnRef idx="1">
            <a:schemeClr val="dk1"/>
          </a:lnRef>
          <a:fillRef idx="0">
            <a:schemeClr val="dk1"/>
          </a:fillRef>
          <a:effectRef idx="0">
            <a:schemeClr val="dk1"/>
          </a:effectRef>
          <a:fontRef idx="minor">
            <a:schemeClr val="tx1"/>
          </a:fontRef>
        </p:style>
      </p:cxnSp>
      <p:pic>
        <p:nvPicPr>
          <p:cNvPr id="21" name="Inhaltsplatzhalter 4" descr="Auto mit einfarbiger Füllung">
            <a:extLst>
              <a:ext uri="{FF2B5EF4-FFF2-40B4-BE49-F238E27FC236}">
                <a16:creationId xmlns:a16="http://schemas.microsoft.com/office/drawing/2014/main" id="{A87918FD-41A7-A7CD-F580-BFEE5FEBFD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60517" y="4797152"/>
            <a:ext cx="1652283" cy="1613974"/>
          </a:xfrm>
          <a:prstGeom prst="rect">
            <a:avLst/>
          </a:prstGeom>
        </p:spPr>
      </p:pic>
      <p:cxnSp>
        <p:nvCxnSpPr>
          <p:cNvPr id="22" name="Gerader Verbinder 21">
            <a:extLst>
              <a:ext uri="{FF2B5EF4-FFF2-40B4-BE49-F238E27FC236}">
                <a16:creationId xmlns:a16="http://schemas.microsoft.com/office/drawing/2014/main" id="{DFEE22F4-39FF-41FF-1219-1806EB04CA80}"/>
              </a:ext>
            </a:extLst>
          </p:cNvPr>
          <p:cNvCxnSpPr>
            <a:cxnSpLocks/>
          </p:cNvCxnSpPr>
          <p:nvPr/>
        </p:nvCxnSpPr>
        <p:spPr>
          <a:xfrm>
            <a:off x="6655946" y="4077108"/>
            <a:ext cx="0" cy="875519"/>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Gerader Verbinder 22">
            <a:extLst>
              <a:ext uri="{FF2B5EF4-FFF2-40B4-BE49-F238E27FC236}">
                <a16:creationId xmlns:a16="http://schemas.microsoft.com/office/drawing/2014/main" id="{87A04EE6-1A8F-9D1B-A357-36985C749208}"/>
              </a:ext>
            </a:extLst>
          </p:cNvPr>
          <p:cNvCxnSpPr>
            <a:cxnSpLocks/>
          </p:cNvCxnSpPr>
          <p:nvPr/>
        </p:nvCxnSpPr>
        <p:spPr>
          <a:xfrm>
            <a:off x="6655946" y="4952627"/>
            <a:ext cx="273871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824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Herausforderungen</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Hardwarebeschränkungen</a:t>
            </a:r>
          </a:p>
          <a:p>
            <a:r>
              <a:rPr lang="de-DE" dirty="0"/>
              <a:t>Fehlerhafte Messungen bei Infrarot-Sensor</a:t>
            </a:r>
          </a:p>
          <a:p>
            <a:r>
              <a:rPr lang="de-DE" dirty="0"/>
              <a:t>Fehlerhafte Rotationen mit Ultraschall-Sensor</a:t>
            </a:r>
          </a:p>
          <a:p>
            <a:r>
              <a:rPr lang="de-DE" dirty="0"/>
              <a:t>Parallele Motoransteuerung</a:t>
            </a:r>
          </a:p>
          <a:p>
            <a:r>
              <a:rPr lang="de-DE" dirty="0"/>
              <a:t>Pip</a:t>
            </a:r>
          </a:p>
          <a:p>
            <a:r>
              <a:rPr lang="de-DE" dirty="0"/>
              <a:t>Mühsames Testen aufgrund Modellanzahl</a:t>
            </a:r>
          </a:p>
          <a:p>
            <a:r>
              <a:rPr lang="de-DE" dirty="0"/>
              <a:t>Debugging mit dem EV3 Brick</a:t>
            </a:r>
          </a:p>
        </p:txBody>
      </p:sp>
    </p:spTree>
    <p:extLst>
      <p:ext uri="{BB962C8B-B14F-4D97-AF65-F5344CB8AC3E}">
        <p14:creationId xmlns:p14="http://schemas.microsoft.com/office/powerpoint/2010/main" val="1804649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Ergebnis</a:t>
            </a:r>
          </a:p>
        </p:txBody>
      </p:sp>
      <p:sp>
        <p:nvSpPr>
          <p:cNvPr id="2" name="Inhaltsplatzhalter 1">
            <a:extLst>
              <a:ext uri="{FF2B5EF4-FFF2-40B4-BE49-F238E27FC236}">
                <a16:creationId xmlns:a16="http://schemas.microsoft.com/office/drawing/2014/main" id="{643B1576-EC67-94C1-EC12-4824A72B711C}"/>
              </a:ext>
            </a:extLst>
          </p:cNvPr>
          <p:cNvSpPr>
            <a:spLocks noGrp="1"/>
          </p:cNvSpPr>
          <p:nvPr>
            <p:ph sz="half" idx="1"/>
          </p:nvPr>
        </p:nvSpPr>
        <p:spPr>
          <a:xfrm>
            <a:off x="609600" y="1989138"/>
            <a:ext cx="4622304" cy="4104158"/>
          </a:xfrm>
        </p:spPr>
        <p:txBody>
          <a:bodyPr/>
          <a:lstStyle/>
          <a:p>
            <a:r>
              <a:rPr lang="de-DE" dirty="0"/>
              <a:t>Kontrolle der Karte durch Auslesen der Matrix und des </a:t>
            </a:r>
            <a:r>
              <a:rPr lang="de-DE" dirty="0" err="1"/>
              <a:t>QuadTree</a:t>
            </a:r>
            <a:endParaRPr lang="de-DE" dirty="0"/>
          </a:p>
          <a:p>
            <a:r>
              <a:rPr lang="de-DE" dirty="0"/>
              <a:t>Infrarot Sensor erkennt einige Objekte nicht</a:t>
            </a:r>
          </a:p>
          <a:p>
            <a:r>
              <a:rPr lang="de-DE" dirty="0"/>
              <a:t>Grundlegende Hindernisse werden erkannt</a:t>
            </a:r>
          </a:p>
          <a:p>
            <a:r>
              <a:rPr lang="de-DE" dirty="0"/>
              <a:t>Unbekannte Gruppierung von Punkten</a:t>
            </a:r>
          </a:p>
        </p:txBody>
      </p:sp>
      <p:pic>
        <p:nvPicPr>
          <p:cNvPr id="1026" name="Picture 2">
            <a:extLst>
              <a:ext uri="{FF2B5EF4-FFF2-40B4-BE49-F238E27FC236}">
                <a16:creationId xmlns:a16="http://schemas.microsoft.com/office/drawing/2014/main" id="{E16E2BC8-A597-8AD3-2959-835E23FBE8DC}"/>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225416" y="1628800"/>
            <a:ext cx="3010065" cy="4178081"/>
          </a:xfrm>
          <a:prstGeom prst="rect">
            <a:avLst/>
          </a:prstGeom>
          <a:noFill/>
          <a:extLst>
            <a:ext uri="{909E8E84-426E-40DD-AFC4-6F175D3DCCD1}">
              <a14:hiddenFill xmlns:a14="http://schemas.microsoft.com/office/drawing/2010/main">
                <a:solidFill>
                  <a:srgbClr val="FFFFFF"/>
                </a:solidFill>
              </a14:hiddenFill>
            </a:ext>
          </a:extLst>
        </p:spPr>
      </p:pic>
      <p:pic>
        <p:nvPicPr>
          <p:cNvPr id="4" name="ezgif-1-d694a5006c_yEWUkt6I(1)">
            <a:hlinkClick r:id="" action="ppaction://media"/>
            <a:extLst>
              <a:ext uri="{FF2B5EF4-FFF2-40B4-BE49-F238E27FC236}">
                <a16:creationId xmlns:a16="http://schemas.microsoft.com/office/drawing/2014/main" id="{909E0A63-BFA0-45B7-FA6B-96FF849AC98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13507" y="929168"/>
            <a:ext cx="2868893" cy="5129808"/>
          </a:xfrm>
          <a:prstGeom prst="rect">
            <a:avLst/>
          </a:prstGeom>
        </p:spPr>
      </p:pic>
    </p:spTree>
    <p:extLst>
      <p:ext uri="{BB962C8B-B14F-4D97-AF65-F5344CB8AC3E}">
        <p14:creationId xmlns:p14="http://schemas.microsoft.com/office/powerpoint/2010/main" val="5069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0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a:t>Was ist SLAM?</a:t>
            </a:r>
          </a:p>
          <a:p>
            <a:r>
              <a:rPr lang="de-DE" dirty="0"/>
              <a:t>Herausforderungen SLAM</a:t>
            </a:r>
          </a:p>
          <a:p>
            <a:r>
              <a:rPr lang="de-DE" dirty="0"/>
              <a:t>Rekursive Zustandsschätzung</a:t>
            </a:r>
          </a:p>
          <a:p>
            <a:r>
              <a:rPr lang="de-DE" dirty="0"/>
              <a:t>SLAM-Algorithmen</a:t>
            </a:r>
          </a:p>
          <a:p>
            <a:r>
              <a:rPr lang="de-DE" dirty="0"/>
              <a:t>Implementierung</a:t>
            </a:r>
          </a:p>
          <a:p>
            <a:r>
              <a:rPr lang="de-DE" dirty="0"/>
              <a:t>Ergebnis</a:t>
            </a:r>
          </a:p>
          <a:p>
            <a:r>
              <a:rPr lang="de-DE" dirty="0"/>
              <a:t>Herausforderungen bei Implementierung</a:t>
            </a:r>
          </a:p>
          <a:p>
            <a:r>
              <a:rPr lang="de-DE" dirty="0"/>
              <a:t>Ausblick</a:t>
            </a:r>
          </a:p>
          <a:p>
            <a:endParaRPr lang="de-DE" dirty="0"/>
          </a:p>
        </p:txBody>
      </p:sp>
      <p:sp>
        <p:nvSpPr>
          <p:cNvPr id="3" name="Titel 2"/>
          <p:cNvSpPr>
            <a:spLocks noGrp="1"/>
          </p:cNvSpPr>
          <p:nvPr>
            <p:ph type="title"/>
          </p:nvPr>
        </p:nvSpPr>
        <p:spPr/>
        <p:txBody>
          <a:bodyPr/>
          <a:lstStyle/>
          <a:p>
            <a:r>
              <a:rPr lang="de-DE" dirty="0"/>
              <a:t>Agenda</a:t>
            </a:r>
          </a:p>
        </p:txBody>
      </p:sp>
    </p:spTree>
    <p:extLst>
      <p:ext uri="{BB962C8B-B14F-4D97-AF65-F5344CB8AC3E}">
        <p14:creationId xmlns:p14="http://schemas.microsoft.com/office/powerpoint/2010/main" val="1985971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Ausblick</a:t>
            </a:r>
            <a:endParaRPr lang="de-DE" dirty="0"/>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Performance</a:t>
            </a:r>
          </a:p>
          <a:p>
            <a:r>
              <a:rPr lang="de-DE" dirty="0"/>
              <a:t>Sensor Fusion</a:t>
            </a:r>
          </a:p>
          <a:p>
            <a:r>
              <a:rPr lang="de-DE" dirty="0"/>
              <a:t>Analyse Partikelwolke</a:t>
            </a:r>
          </a:p>
          <a:p>
            <a:r>
              <a:rPr lang="de-DE" dirty="0"/>
              <a:t>Loop-</a:t>
            </a:r>
            <a:r>
              <a:rPr lang="de-DE" dirty="0" err="1"/>
              <a:t>Closure</a:t>
            </a:r>
            <a:endParaRPr lang="de-DE" dirty="0"/>
          </a:p>
          <a:p>
            <a:r>
              <a:rPr lang="de-DE" dirty="0"/>
              <a:t>Pfadplanung</a:t>
            </a:r>
          </a:p>
          <a:p>
            <a:r>
              <a:rPr lang="de-DE" dirty="0"/>
              <a:t>Parallele Bewegung und Scanning</a:t>
            </a:r>
          </a:p>
          <a:p>
            <a:endParaRPr lang="de-DE" dirty="0"/>
          </a:p>
          <a:p>
            <a:endParaRPr lang="de-DE" dirty="0"/>
          </a:p>
          <a:p>
            <a:endParaRPr lang="de-DE" dirty="0"/>
          </a:p>
        </p:txBody>
      </p:sp>
    </p:spTree>
    <p:extLst>
      <p:ext uri="{BB962C8B-B14F-4D97-AF65-F5344CB8AC3E}">
        <p14:creationId xmlns:p14="http://schemas.microsoft.com/office/powerpoint/2010/main" val="1345978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Danke für Eure Aufmerksamkeit</a:t>
            </a:r>
          </a:p>
        </p:txBody>
      </p:sp>
      <p:pic>
        <p:nvPicPr>
          <p:cNvPr id="9" name="Picture 8">
            <a:extLst>
              <a:ext uri="{FF2B5EF4-FFF2-40B4-BE49-F238E27FC236}">
                <a16:creationId xmlns:a16="http://schemas.microsoft.com/office/drawing/2014/main" id="{F314716D-D0B4-9FBD-7409-1FD0C28B053F}"/>
              </a:ext>
            </a:extLst>
          </p:cNvPr>
          <p:cNvPicPr>
            <a:picLocks noChangeAspect="1"/>
          </p:cNvPicPr>
          <p:nvPr/>
        </p:nvPicPr>
        <p:blipFill>
          <a:blip r:embed="rId3"/>
          <a:stretch>
            <a:fillRect/>
          </a:stretch>
        </p:blipFill>
        <p:spPr>
          <a:xfrm>
            <a:off x="3287688" y="1916832"/>
            <a:ext cx="4104456" cy="4137787"/>
          </a:xfrm>
          <a:prstGeom prst="rect">
            <a:avLst/>
          </a:prstGeom>
        </p:spPr>
      </p:pic>
    </p:spTree>
    <p:extLst>
      <p:ext uri="{BB962C8B-B14F-4D97-AF65-F5344CB8AC3E}">
        <p14:creationId xmlns:p14="http://schemas.microsoft.com/office/powerpoint/2010/main" val="263206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SLAM</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a:xfrm>
            <a:off x="576000" y="1980000"/>
            <a:ext cx="11040000" cy="584904"/>
          </a:xfrm>
        </p:spPr>
        <p:txBody>
          <a:bodyPr>
            <a:normAutofit/>
          </a:bodyPr>
          <a:lstStyle/>
          <a:p>
            <a:r>
              <a:rPr lang="de-DE" dirty="0" err="1"/>
              <a:t>Simultaneous</a:t>
            </a:r>
            <a:r>
              <a:rPr lang="de-DE" dirty="0"/>
              <a:t> </a:t>
            </a:r>
            <a:r>
              <a:rPr lang="de-DE" dirty="0" err="1"/>
              <a:t>Localization</a:t>
            </a:r>
            <a:r>
              <a:rPr lang="de-DE" dirty="0"/>
              <a:t> and Mapping</a:t>
            </a:r>
          </a:p>
          <a:p>
            <a:pPr marL="0" indent="0">
              <a:buNone/>
            </a:pPr>
            <a:endParaRPr lang="de-DE" dirty="0"/>
          </a:p>
          <a:p>
            <a:pPr marL="0" indent="0">
              <a:buNone/>
            </a:pPr>
            <a:endParaRPr lang="de-DE" dirty="0"/>
          </a:p>
          <a:p>
            <a:endParaRPr lang="de-DE" dirty="0"/>
          </a:p>
        </p:txBody>
      </p:sp>
      <p:sp>
        <p:nvSpPr>
          <p:cNvPr id="2" name="Content Placeholder 4">
            <a:extLst>
              <a:ext uri="{FF2B5EF4-FFF2-40B4-BE49-F238E27FC236}">
                <a16:creationId xmlns:a16="http://schemas.microsoft.com/office/drawing/2014/main" id="{8AA4EF78-50F8-3DA3-F499-38665CB66356}"/>
              </a:ext>
            </a:extLst>
          </p:cNvPr>
          <p:cNvSpPr txBox="1">
            <a:spLocks/>
          </p:cNvSpPr>
          <p:nvPr/>
        </p:nvSpPr>
        <p:spPr>
          <a:xfrm>
            <a:off x="576000" y="2775628"/>
            <a:ext cx="11040000" cy="3101643"/>
          </a:xfrm>
          <a:prstGeom prst="rect">
            <a:avLst/>
          </a:prstGeom>
        </p:spPr>
        <p:txBody>
          <a:bodyPr vert="horz" lIns="0" tIns="36000" rIns="0" bIns="36000" rtlCol="0">
            <a:normAutofit/>
          </a:bodyPr>
          <a:lstStyle>
            <a:lvl1pPr marL="266700" indent="-266700" algn="l" defTabSz="914400" rtl="0" eaLnBrk="1" latinLnBrk="0" hangingPunct="1">
              <a:spcBef>
                <a:spcPct val="20000"/>
              </a:spcBef>
              <a:buFont typeface="Wingdings" pitchFamily="2" charset="2"/>
              <a:buChar char="§"/>
              <a:defRPr sz="2800" kern="1200">
                <a:solidFill>
                  <a:srgbClr val="808080"/>
                </a:solidFill>
                <a:latin typeface="Arial" pitchFamily="34" charset="0"/>
                <a:ea typeface="+mn-ea"/>
                <a:cs typeface="Arial" pitchFamily="34" charset="0"/>
              </a:defRPr>
            </a:lvl1pPr>
            <a:lvl2pPr marL="533400" indent="-266700" algn="l" defTabSz="914400" rtl="0" eaLnBrk="1" latinLnBrk="0" hangingPunct="1">
              <a:spcBef>
                <a:spcPct val="20000"/>
              </a:spcBef>
              <a:buFont typeface="Wingdings" pitchFamily="2" charset="2"/>
              <a:buChar char="§"/>
              <a:defRPr sz="2400" kern="1200">
                <a:solidFill>
                  <a:srgbClr val="808080"/>
                </a:solidFill>
                <a:latin typeface="Arial" pitchFamily="34" charset="0"/>
                <a:ea typeface="+mn-ea"/>
                <a:cs typeface="Arial" pitchFamily="34" charset="0"/>
              </a:defRPr>
            </a:lvl2pPr>
            <a:lvl3pPr marL="812800" indent="-279400" algn="l" defTabSz="914400" rtl="0" eaLnBrk="1" latinLnBrk="0" hangingPunct="1">
              <a:spcBef>
                <a:spcPct val="20000"/>
              </a:spcBef>
              <a:buFont typeface="Symbol" pitchFamily="18" charset="2"/>
              <a:buChar char="-"/>
              <a:defRPr sz="1800" kern="1200">
                <a:solidFill>
                  <a:srgbClr val="80808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dirty="0"/>
              <a:t>Anwendungsfälle</a:t>
            </a:r>
          </a:p>
          <a:p>
            <a:r>
              <a:rPr lang="de-DE" dirty="0"/>
              <a:t>Autonomes Fahren</a:t>
            </a:r>
          </a:p>
          <a:p>
            <a:r>
              <a:rPr lang="de-DE" dirty="0"/>
              <a:t>Logistik und Lagerhaltung</a:t>
            </a:r>
          </a:p>
          <a:p>
            <a:r>
              <a:rPr lang="de-DE" dirty="0"/>
              <a:t>Unterwasserforschung</a:t>
            </a:r>
          </a:p>
          <a:p>
            <a:pPr marL="0" indent="0">
              <a:buNone/>
            </a:pPr>
            <a:endParaRPr lang="de-DE" dirty="0"/>
          </a:p>
        </p:txBody>
      </p:sp>
    </p:spTree>
    <p:extLst>
      <p:ext uri="{BB962C8B-B14F-4D97-AF65-F5344CB8AC3E}">
        <p14:creationId xmlns:p14="http://schemas.microsoft.com/office/powerpoint/2010/main" val="293207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Herausforderungen von SLAM</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a:xfrm>
            <a:off x="576000" y="1980000"/>
            <a:ext cx="11040000" cy="3825264"/>
          </a:xfrm>
        </p:spPr>
        <p:txBody>
          <a:bodyPr>
            <a:normAutofit/>
          </a:bodyPr>
          <a:lstStyle/>
          <a:p>
            <a:r>
              <a:rPr lang="de-DE" dirty="0"/>
              <a:t>Rauschen in Sensordaten</a:t>
            </a:r>
          </a:p>
          <a:p>
            <a:r>
              <a:rPr lang="de-DE" dirty="0"/>
              <a:t>Unsicherheit in der Bewegung</a:t>
            </a:r>
          </a:p>
          <a:p>
            <a:r>
              <a:rPr lang="de-DE" dirty="0"/>
              <a:t>Echtzeitverarbeitung</a:t>
            </a:r>
          </a:p>
          <a:p>
            <a:r>
              <a:rPr lang="de-DE" dirty="0"/>
              <a:t>Loop-Closure </a:t>
            </a:r>
            <a:r>
              <a:rPr lang="de-DE" dirty="0" err="1"/>
              <a:t>Detection</a:t>
            </a:r>
            <a:endParaRPr lang="de-DE" dirty="0"/>
          </a:p>
          <a:p>
            <a:endParaRPr lang="de-DE" dirty="0"/>
          </a:p>
          <a:p>
            <a:pPr marL="0" indent="0">
              <a:buNone/>
            </a:pPr>
            <a:endParaRPr lang="de-DE" dirty="0"/>
          </a:p>
          <a:p>
            <a:endParaRPr lang="de-DE" dirty="0"/>
          </a:p>
        </p:txBody>
      </p:sp>
    </p:spTree>
    <p:extLst>
      <p:ext uri="{BB962C8B-B14F-4D97-AF65-F5344CB8AC3E}">
        <p14:creationId xmlns:p14="http://schemas.microsoft.com/office/powerpoint/2010/main" val="147348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Rekursive Zustandsschätzung</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Technik, um den aktuellen Zustand mithilfe von Sensordaten und Kontrollinputs zu schätzen</a:t>
            </a:r>
          </a:p>
          <a:p>
            <a:r>
              <a:rPr lang="de-DE" dirty="0"/>
              <a:t>Bayes Filter Framework</a:t>
            </a:r>
          </a:p>
          <a:p>
            <a:pPr lvl="1"/>
            <a:r>
              <a:rPr lang="de-DE" dirty="0"/>
              <a:t>Kalman Filter</a:t>
            </a:r>
          </a:p>
          <a:p>
            <a:pPr lvl="1"/>
            <a:r>
              <a:rPr lang="de-DE" dirty="0"/>
              <a:t>Partikel Filter</a:t>
            </a:r>
          </a:p>
        </p:txBody>
      </p:sp>
    </p:spTree>
    <p:extLst>
      <p:ext uri="{BB962C8B-B14F-4D97-AF65-F5344CB8AC3E}">
        <p14:creationId xmlns:p14="http://schemas.microsoft.com/office/powerpoint/2010/main" val="266432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SLAM-Algorithmen</a:t>
            </a:r>
          </a:p>
        </p:txBody>
      </p:sp>
      <p:sp>
        <p:nvSpPr>
          <p:cNvPr id="8" name="Textplatzhalter 7">
            <a:extLst>
              <a:ext uri="{FF2B5EF4-FFF2-40B4-BE49-F238E27FC236}">
                <a16:creationId xmlns:a16="http://schemas.microsoft.com/office/drawing/2014/main" id="{2A7E917D-1777-445E-EDE9-6AA218F3B7CF}"/>
              </a:ext>
            </a:extLst>
          </p:cNvPr>
          <p:cNvSpPr>
            <a:spLocks noGrp="1"/>
          </p:cNvSpPr>
          <p:nvPr>
            <p:ph type="body" idx="1"/>
          </p:nvPr>
        </p:nvSpPr>
        <p:spPr/>
        <p:txBody>
          <a:bodyPr/>
          <a:lstStyle/>
          <a:p>
            <a:r>
              <a:rPr lang="de-DE" dirty="0"/>
              <a:t>Grid-basiertes SLAM</a:t>
            </a:r>
          </a:p>
        </p:txBody>
      </p:sp>
      <p:pic>
        <p:nvPicPr>
          <p:cNvPr id="7" name="Inhaltsplatzhalter 6" descr="Ein Bild, das Reihe, Diagramm, Quadrat, Screenshot enthält.&#10;&#10;Automatisch generierte Beschreibung">
            <a:extLst>
              <a:ext uri="{FF2B5EF4-FFF2-40B4-BE49-F238E27FC236}">
                <a16:creationId xmlns:a16="http://schemas.microsoft.com/office/drawing/2014/main" id="{4C916CC4-5452-2076-2EB9-F08B261342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7626" y="2636838"/>
            <a:ext cx="5150336" cy="3671887"/>
          </a:xfrm>
        </p:spPr>
      </p:pic>
      <p:sp>
        <p:nvSpPr>
          <p:cNvPr id="9" name="Textplatzhalter 8">
            <a:extLst>
              <a:ext uri="{FF2B5EF4-FFF2-40B4-BE49-F238E27FC236}">
                <a16:creationId xmlns:a16="http://schemas.microsoft.com/office/drawing/2014/main" id="{664C0B85-A142-D669-FC60-65E85ED2B0A1}"/>
              </a:ext>
            </a:extLst>
          </p:cNvPr>
          <p:cNvSpPr>
            <a:spLocks noGrp="1"/>
          </p:cNvSpPr>
          <p:nvPr>
            <p:ph type="body" sz="quarter" idx="3"/>
          </p:nvPr>
        </p:nvSpPr>
        <p:spPr/>
        <p:txBody>
          <a:bodyPr/>
          <a:lstStyle/>
          <a:p>
            <a:r>
              <a:rPr lang="de-DE" dirty="0"/>
              <a:t>Graph-basiertes SLAM</a:t>
            </a:r>
          </a:p>
        </p:txBody>
      </p:sp>
      <p:pic>
        <p:nvPicPr>
          <p:cNvPr id="4" name="Inhaltsplatzhalter 3" descr="Ein Bild, das Kinderkunst, Diagramm, Zeichnung, Reihe enthält.&#10;&#10;Automatisch generierte Beschreibung">
            <a:extLst>
              <a:ext uri="{FF2B5EF4-FFF2-40B4-BE49-F238E27FC236}">
                <a16:creationId xmlns:a16="http://schemas.microsoft.com/office/drawing/2014/main" id="{4DEC7A30-A56C-F607-D1FB-E28CD6E882DD}"/>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737666" y="2636838"/>
            <a:ext cx="4299906" cy="3671887"/>
          </a:xfrm>
        </p:spPr>
      </p:pic>
    </p:spTree>
    <p:extLst>
      <p:ext uri="{BB962C8B-B14F-4D97-AF65-F5344CB8AC3E}">
        <p14:creationId xmlns:p14="http://schemas.microsoft.com/office/powerpoint/2010/main" val="353100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A7E917D-1777-445E-EDE9-6AA218F3B7CF}"/>
              </a:ext>
            </a:extLst>
          </p:cNvPr>
          <p:cNvSpPr>
            <a:spLocks noGrp="1"/>
          </p:cNvSpPr>
          <p:nvPr>
            <p:ph idx="1"/>
          </p:nvPr>
        </p:nvSpPr>
        <p:spPr/>
        <p:txBody>
          <a:bodyPr/>
          <a:lstStyle/>
          <a:p>
            <a:r>
              <a:rPr lang="de-DE" dirty="0"/>
              <a:t>EKF-SLAM</a:t>
            </a:r>
          </a:p>
          <a:p>
            <a:pPr lvl="1"/>
            <a:r>
              <a:rPr lang="de-DE" dirty="0"/>
              <a:t>Schätzt Roboterzustand mit Extended Kalman Filter</a:t>
            </a:r>
          </a:p>
          <a:p>
            <a:r>
              <a:rPr lang="de-DE" dirty="0" err="1"/>
              <a:t>FastSLAM</a:t>
            </a:r>
            <a:endParaRPr lang="de-DE" dirty="0"/>
          </a:p>
          <a:p>
            <a:pPr lvl="1"/>
            <a:r>
              <a:rPr lang="de-DE" dirty="0"/>
              <a:t>Kombiniert von Partikelfilter und Extended Kalman Filter</a:t>
            </a:r>
          </a:p>
          <a:p>
            <a:pPr lvl="1"/>
            <a:r>
              <a:rPr lang="de-DE" dirty="0"/>
              <a:t>Partikel schätzen den aktuellen Zustand ab</a:t>
            </a:r>
          </a:p>
          <a:p>
            <a:pPr lvl="1"/>
            <a:r>
              <a:rPr lang="de-DE" dirty="0"/>
              <a:t>EKF wird für die Erstellung der Karte genutzt</a:t>
            </a:r>
          </a:p>
          <a:p>
            <a:pPr lvl="1"/>
            <a:endParaRPr lang="de-DE" dirty="0"/>
          </a:p>
          <a:p>
            <a:pPr marL="0" indent="0">
              <a:buNone/>
            </a:pPr>
            <a:endParaRPr lang="de-DE" dirty="0"/>
          </a:p>
        </p:txBody>
      </p:sp>
      <p:sp>
        <p:nvSpPr>
          <p:cNvPr id="3" name="Titel 2"/>
          <p:cNvSpPr>
            <a:spLocks noGrp="1"/>
          </p:cNvSpPr>
          <p:nvPr>
            <p:ph type="title"/>
          </p:nvPr>
        </p:nvSpPr>
        <p:spPr/>
        <p:txBody>
          <a:bodyPr/>
          <a:lstStyle/>
          <a:p>
            <a:r>
              <a:rPr lang="de-DE" dirty="0"/>
              <a:t>SLAM-Algorithmen</a:t>
            </a:r>
          </a:p>
        </p:txBody>
      </p:sp>
    </p:spTree>
    <p:extLst>
      <p:ext uri="{BB962C8B-B14F-4D97-AF65-F5344CB8AC3E}">
        <p14:creationId xmlns:p14="http://schemas.microsoft.com/office/powerpoint/2010/main" val="1262589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Implementierung</a:t>
            </a:r>
          </a:p>
        </p:txBody>
      </p:sp>
      <p:sp>
        <p:nvSpPr>
          <p:cNvPr id="5" name="Content Placeholder 4">
            <a:extLst>
              <a:ext uri="{FF2B5EF4-FFF2-40B4-BE49-F238E27FC236}">
                <a16:creationId xmlns:a16="http://schemas.microsoft.com/office/drawing/2014/main" id="{044F580C-3E5F-300A-A0EF-98F33DC6EAAD}"/>
              </a:ext>
            </a:extLst>
          </p:cNvPr>
          <p:cNvSpPr>
            <a:spLocks noGrp="1"/>
          </p:cNvSpPr>
          <p:nvPr>
            <p:ph idx="1"/>
          </p:nvPr>
        </p:nvSpPr>
        <p:spPr/>
        <p:txBody>
          <a:bodyPr/>
          <a:lstStyle/>
          <a:p>
            <a:r>
              <a:rPr lang="de-DE" dirty="0"/>
              <a:t>Hardware</a:t>
            </a:r>
          </a:p>
          <a:p>
            <a:r>
              <a:rPr lang="de-DE" dirty="0"/>
              <a:t>Gewählter Algorithmus</a:t>
            </a:r>
          </a:p>
          <a:p>
            <a:r>
              <a:rPr lang="de-DE" dirty="0"/>
              <a:t>Erklärung der Implementierung </a:t>
            </a:r>
          </a:p>
        </p:txBody>
      </p:sp>
    </p:spTree>
    <p:extLst>
      <p:ext uri="{BB962C8B-B14F-4D97-AF65-F5344CB8AC3E}">
        <p14:creationId xmlns:p14="http://schemas.microsoft.com/office/powerpoint/2010/main" val="2920169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Hardware</a:t>
            </a:r>
          </a:p>
        </p:txBody>
      </p:sp>
      <p:pic>
        <p:nvPicPr>
          <p:cNvPr id="4" name="Content Placeholder 3">
            <a:extLst>
              <a:ext uri="{FF2B5EF4-FFF2-40B4-BE49-F238E27FC236}">
                <a16:creationId xmlns:a16="http://schemas.microsoft.com/office/drawing/2014/main" id="{153BBD08-B6D7-48D0-AE7C-88DE7C3513D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8227" t="568" r="9126" b="12744"/>
          <a:stretch/>
        </p:blipFill>
        <p:spPr>
          <a:xfrm>
            <a:off x="5591943" y="2060848"/>
            <a:ext cx="5680259" cy="3816424"/>
          </a:xfrm>
        </p:spPr>
      </p:pic>
      <p:pic>
        <p:nvPicPr>
          <p:cNvPr id="7" name="Picture 6">
            <a:extLst>
              <a:ext uri="{FF2B5EF4-FFF2-40B4-BE49-F238E27FC236}">
                <a16:creationId xmlns:a16="http://schemas.microsoft.com/office/drawing/2014/main" id="{00E788E0-DA06-4D7D-B8AF-58EE25DD6D08}"/>
              </a:ext>
            </a:extLst>
          </p:cNvPr>
          <p:cNvPicPr>
            <a:picLocks noChangeAspect="1"/>
          </p:cNvPicPr>
          <p:nvPr/>
        </p:nvPicPr>
        <p:blipFill rotWithShape="1">
          <a:blip r:embed="rId4">
            <a:extLst>
              <a:ext uri="{28A0092B-C50C-407E-A947-70E740481C1C}">
                <a14:useLocalDpi xmlns:a14="http://schemas.microsoft.com/office/drawing/2010/main" val="0"/>
              </a:ext>
            </a:extLst>
          </a:blip>
          <a:srcRect l="19205" t="30135" r="14449" b="21388"/>
          <a:stretch/>
        </p:blipFill>
        <p:spPr>
          <a:xfrm>
            <a:off x="845746" y="1772640"/>
            <a:ext cx="4746197" cy="4621297"/>
          </a:xfrm>
          <a:prstGeom prst="rect">
            <a:avLst/>
          </a:prstGeom>
        </p:spPr>
      </p:pic>
    </p:spTree>
    <p:extLst>
      <p:ext uri="{BB962C8B-B14F-4D97-AF65-F5344CB8AC3E}">
        <p14:creationId xmlns:p14="http://schemas.microsoft.com/office/powerpoint/2010/main" val="1243521309"/>
      </p:ext>
    </p:extLst>
  </p:cSld>
  <p:clrMapOvr>
    <a:masterClrMapping/>
  </p:clrMapOvr>
</p:sld>
</file>

<file path=ppt/theme/theme1.xml><?xml version="1.0" encoding="utf-8"?>
<a:theme xmlns:a="http://schemas.openxmlformats.org/drawingml/2006/main" name="DHBW_Folienmaste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39DD7D71369ED48BDFD8474D4FE7EC2" ma:contentTypeVersion="24" ma:contentTypeDescription="Ein neues Dokument erstellen." ma:contentTypeScope="" ma:versionID="33ba5befe8613f4e9ba8186313eb22d8">
  <xsd:schema xmlns:xsd="http://www.w3.org/2001/XMLSchema" xmlns:xs="http://www.w3.org/2001/XMLSchema" xmlns:p="http://schemas.microsoft.com/office/2006/metadata/properties" xmlns:ns1="http://schemas.microsoft.com/sharepoint/v3" xmlns:ns2="2849ec3c-3bba-402d-9ba5-165a61c8a092" xmlns:ns3="821bfd73-a8f8-428c-85e3-f70db19f29b1" targetNamespace="http://schemas.microsoft.com/office/2006/metadata/properties" ma:root="true" ma:fieldsID="38d57551c498045d4d01b8453edec54e" ns1:_="" ns2:_="" ns3:_="">
    <xsd:import namespace="http://schemas.microsoft.com/sharepoint/v3"/>
    <xsd:import namespace="2849ec3c-3bba-402d-9ba5-165a61c8a092"/>
    <xsd:import namespace="821bfd73-a8f8-428c-85e3-f70db19f29b1"/>
    <xsd:element name="properties">
      <xsd:complexType>
        <xsd:sequence>
          <xsd:element name="documentManagement">
            <xsd:complexType>
              <xsd:all>
                <xsd:element ref="ns1:PublishingStartDate" minOccurs="0"/>
                <xsd:element ref="ns1:PublishingExpirationDate" minOccurs="0"/>
                <xsd:element ref="ns2:TaxCatchAll" minOccurs="0"/>
                <xsd:element ref="ns3:g07167ff4aea420ab3522ead432b7a08" minOccurs="0"/>
                <xsd:element ref="ns3:afe5281e6d094665b52204813a29ab34" minOccurs="0"/>
                <xsd:element ref="ns3:Lexikonartik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Geplantes Startdatum" ma:description="Geplantes Startdatum ist eine Websitespalte, die über das Feature zum Veröffentlichen erstellt wird. Es wird zur Angabe des Datums und der Uhrzeit verwendet, wann diese Seite Besuchern zum ersten Mal angezeigt wird." ma:hidden="true" ma:internalName="PublishingStartDate">
      <xsd:simpleType>
        <xsd:restriction base="dms:Unknown"/>
      </xsd:simpleType>
    </xsd:element>
    <xsd:element name="PublishingExpirationDate" ma:index="9" nillable="true" ma:displayName="Geplantes Enddatum" ma:description="Geplantes Enddatum ist eine Websitespalte, die über das Feature zum Veröffentlichen erstellt wird. Es wird zur Angabe des Datums und der Uhrzeit verwendet, wann diese Seite Besuchern nicht mehr angezeigt wird."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49ec3c-3bba-402d-9ba5-165a61c8a092" elementFormDefault="qualified">
    <xsd:import namespace="http://schemas.microsoft.com/office/2006/documentManagement/types"/>
    <xsd:import namespace="http://schemas.microsoft.com/office/infopath/2007/PartnerControls"/>
    <xsd:element name="TaxCatchAll" ma:index="10" nillable="true" ma:displayName="Taxonomiespalte &quot;Alle abfangen&quot;" ma:hidden="true" ma:list="{6f8044d0-78ec-4151-8fe3-804c976a6a12}" ma:internalName="TaxCatchAll" ma:showField="CatchAllData" ma:web="821bfd73-a8f8-428c-85e3-f70db19f29b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21bfd73-a8f8-428c-85e3-f70db19f29b1" elementFormDefault="qualified">
    <xsd:import namespace="http://schemas.microsoft.com/office/2006/documentManagement/types"/>
    <xsd:import namespace="http://schemas.microsoft.com/office/infopath/2007/PartnerControls"/>
    <xsd:element name="g07167ff4aea420ab3522ead432b7a08" ma:index="12" nillable="true" ma:taxonomy="true" ma:internalName="g07167ff4aea420ab3522ead432b7a08" ma:taxonomyFieldName="Dokumentenart0" ma:displayName="Dokumentenart" ma:indexed="true" ma:readOnly="false" ma:default="95;#Sonstiges Dokument|05580acc-5e88-4a05-9d6d-9703df6e76a8" ma:fieldId="{007167ff-4aea-420a-b352-2ead432b7a08}" ma:sspId="66fa80c4-719e-45a6-aaa1-05176c45b0c5" ma:termSetId="5067fc23-4bca-416a-a686-e253be4cb9f5" ma:anchorId="be90ec58-2c0f-4dfd-8af4-1b5cf53ed1c9" ma:open="false" ma:isKeyword="false">
      <xsd:complexType>
        <xsd:sequence>
          <xsd:element ref="pc:Terms" minOccurs="0" maxOccurs="1"/>
        </xsd:sequence>
      </xsd:complexType>
    </xsd:element>
    <xsd:element name="afe5281e6d094665b52204813a29ab34" ma:index="14" nillable="true" ma:taxonomy="true" ma:internalName="afe5281e6d094665b52204813a29ab34" ma:taxonomyFieldName="Bereich" ma:displayName="Bereich" ma:default="" ma:fieldId="{afe5281e-6d09-4665-b522-04813a29ab34}" ma:sspId="66fa80c4-719e-45a6-aaa1-05176c45b0c5" ma:termSetId="5067fc23-4bca-416a-a686-e253be4cb9f5" ma:anchorId="81c4a504-accd-4d95-9d0b-978e724fbeba" ma:open="false" ma:isKeyword="false">
      <xsd:complexType>
        <xsd:sequence>
          <xsd:element ref="pc:Terms" minOccurs="0" maxOccurs="1"/>
        </xsd:sequence>
      </xsd:complexType>
    </xsd:element>
    <xsd:element name="Lexikonartikel" ma:index="15" nillable="true" ma:displayName="Lexikonartikel" ma:list="{3a3c2843-3feb-44e0-a00f-f3947be8f622}" ma:internalName="Lexikonartikel" ma:showField="Title" ma:web="821bfd73-a8f8-428c-85e3-f70db19f29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849ec3c-3bba-402d-9ba5-165a61c8a092">
      <Value>108</Value>
      <Value>135</Value>
    </TaxCatchAll>
    <Lexikonartikel xmlns="821bfd73-a8f8-428c-85e3-f70db19f29b1">
      <Value>246</Value>
      <Value>189</Value>
    </Lexikonartikel>
    <afe5281e6d094665b52204813a29ab34 xmlns="821bfd73-a8f8-428c-85e3-f70db19f29b1">
      <Terms xmlns="http://schemas.microsoft.com/office/infopath/2007/PartnerControls">
        <TermInfo xmlns="http://schemas.microsoft.com/office/infopath/2007/PartnerControls">
          <TermName xmlns="http://schemas.microsoft.com/office/infopath/2007/PartnerControls">Hochschulkommunikation</TermName>
          <TermId xmlns="http://schemas.microsoft.com/office/infopath/2007/PartnerControls">149f90c9-b203-4e15-ba09-1300412023c1</TermId>
        </TermInfo>
      </Terms>
    </afe5281e6d094665b52204813a29ab34>
    <g07167ff4aea420ab3522ead432b7a08 xmlns="821bfd73-a8f8-428c-85e3-f70db19f29b1">
      <Terms xmlns="http://schemas.microsoft.com/office/infopath/2007/PartnerControls">
        <TermInfo xmlns="http://schemas.microsoft.com/office/infopath/2007/PartnerControls">
          <TermName xmlns="http://schemas.microsoft.com/office/infopath/2007/PartnerControls">Formular / Vorlage</TermName>
          <TermId xmlns="http://schemas.microsoft.com/office/infopath/2007/PartnerControls">06a6aa7c-3cd7-4c93-a26d-c2f51c2e5d9a</TermId>
        </TermInfo>
      </Terms>
    </g07167ff4aea420ab3522ead432b7a08>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6BE2C83F-96C6-4D07-993C-D7FB1347C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49ec3c-3bba-402d-9ba5-165a61c8a092"/>
    <ds:schemaRef ds:uri="821bfd73-a8f8-428c-85e3-f70db19f29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0EAF80-A70D-4FE4-8D4E-5892E0845FA2}">
  <ds:schemaRefs>
    <ds:schemaRef ds:uri="http://schemas.microsoft.com/sharepoint/v3/contenttype/forms"/>
  </ds:schemaRefs>
</ds:datastoreItem>
</file>

<file path=customXml/itemProps3.xml><?xml version="1.0" encoding="utf-8"?>
<ds:datastoreItem xmlns:ds="http://schemas.openxmlformats.org/officeDocument/2006/customXml" ds:itemID="{E9F8F853-DB14-4E26-9159-30E314C55244}">
  <ds:schemaRefs>
    <ds:schemaRef ds:uri="http://www.w3.org/XML/1998/namespace"/>
    <ds:schemaRef ds:uri="821bfd73-a8f8-428c-85e3-f70db19f29b1"/>
    <ds:schemaRef ds:uri="http://purl.org/dc/dcmitype/"/>
    <ds:schemaRef ds:uri="http://schemas.microsoft.com/office/2006/metadata/properties"/>
    <ds:schemaRef ds:uri="2849ec3c-3bba-402d-9ba5-165a61c8a092"/>
    <ds:schemaRef ds:uri="http://schemas.microsoft.com/office/2006/documentManagement/types"/>
    <ds:schemaRef ds:uri="http://purl.org/dc/elements/1.1/"/>
    <ds:schemaRef ds:uri="http://schemas.microsoft.com/sharepoint/v3"/>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DHBW_Folienmaster</Template>
  <TotalTime>0</TotalTime>
  <Words>1604</Words>
  <Application>Microsoft Office PowerPoint</Application>
  <PresentationFormat>Widescreen</PresentationFormat>
  <Paragraphs>195</Paragraphs>
  <Slides>21</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Symbol</vt:lpstr>
      <vt:lpstr>Wingdings</vt:lpstr>
      <vt:lpstr>DHBW_Folienmaster</vt:lpstr>
      <vt:lpstr>Robo Exploration und autonome Maschinen</vt:lpstr>
      <vt:lpstr>Agenda</vt:lpstr>
      <vt:lpstr>SLAM</vt:lpstr>
      <vt:lpstr>Herausforderungen von SLAM</vt:lpstr>
      <vt:lpstr>Rekursive Zustandsschätzung</vt:lpstr>
      <vt:lpstr>SLAM-Algorithmen</vt:lpstr>
      <vt:lpstr>SLAM-Algorithmen</vt:lpstr>
      <vt:lpstr>Implementierung</vt:lpstr>
      <vt:lpstr>Hardware</vt:lpstr>
      <vt:lpstr>Unser gewählter Algorithmus</vt:lpstr>
      <vt:lpstr>Implementierungs Code</vt:lpstr>
      <vt:lpstr>Robot Interface &amp; Sensor Interface</vt:lpstr>
      <vt:lpstr>Partikelfilter</vt:lpstr>
      <vt:lpstr>Partikelfilter</vt:lpstr>
      <vt:lpstr>Map</vt:lpstr>
      <vt:lpstr>Mainloop</vt:lpstr>
      <vt:lpstr>Mainloop</vt:lpstr>
      <vt:lpstr>Herausforderungen</vt:lpstr>
      <vt:lpstr>Ergebnis</vt:lpstr>
      <vt:lpstr>Ausblick</vt:lpstr>
      <vt:lpstr>Danke für Eure Aufmerksamkeit</vt:lpstr>
    </vt:vector>
  </TitlesOfParts>
  <Company>DHBW Loerrach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PowerPoint-Folienmaster</dc:title>
  <dc:creator>Jan Chr. Bodenbender</dc:creator>
  <cp:lastModifiedBy>Can Cetin</cp:lastModifiedBy>
  <cp:revision>124</cp:revision>
  <dcterms:created xsi:type="dcterms:W3CDTF">2012-10-05T08:13:19Z</dcterms:created>
  <dcterms:modified xsi:type="dcterms:W3CDTF">2024-03-27T20:43:38Z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0x010100D39DD7D71369ED48BDFD8474D4FE7EC2</vt:lpwstr>
  </property>
  <property fmtid="{D5CDD505-2E9C-101B-9397-08002B2CF9AE}" pid="3" name="Dokumentenart0">
    <vt:lpwstr>135;#Formular / Vorlage|06a6aa7c-3cd7-4c93-a26d-c2f51c2e5d9a</vt:lpwstr>
  </property>
  <property fmtid="{D5CDD505-2E9C-101B-9397-08002B2CF9AE}" pid="4" name="Bereich">
    <vt:lpwstr>108;#Hochschulkommunikation|149f90c9-b203-4e15-ba09-1300412023c1</vt:lpwstr>
  </property>
</Properties>
</file>